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56" r:id="rId2"/>
    <p:sldId id="257" r:id="rId3"/>
    <p:sldId id="260" r:id="rId4"/>
    <p:sldId id="261" r:id="rId5"/>
    <p:sldId id="284" r:id="rId6"/>
    <p:sldId id="283" r:id="rId7"/>
    <p:sldId id="282" r:id="rId8"/>
    <p:sldId id="288" r:id="rId9"/>
    <p:sldId id="272" r:id="rId10"/>
    <p:sldId id="263" r:id="rId11"/>
    <p:sldId id="289" r:id="rId12"/>
    <p:sldId id="271" r:id="rId13"/>
    <p:sldId id="274" r:id="rId14"/>
    <p:sldId id="265" r:id="rId15"/>
    <p:sldId id="266" r:id="rId16"/>
    <p:sldId id="268" r:id="rId17"/>
    <p:sldId id="270" r:id="rId18"/>
    <p:sldId id="287" r:id="rId19"/>
    <p:sldId id="276" r:id="rId20"/>
    <p:sldId id="286" r:id="rId21"/>
    <p:sldId id="262" r:id="rId22"/>
    <p:sldId id="278" r:id="rId23"/>
    <p:sldId id="279"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11/7/2023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824016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7302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2302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0766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11/7/2023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983864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2062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9584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6299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5765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11/7/2023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384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11/7/2023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967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11/7/2023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372118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4E34678-EE28-7A0E-98F9-F116820C22DF}"/>
              </a:ext>
            </a:extLst>
          </p:cNvPr>
          <p:cNvPicPr>
            <a:picLocks noChangeAspect="1"/>
          </p:cNvPicPr>
          <p:nvPr/>
        </p:nvPicPr>
        <p:blipFill>
          <a:blip r:embed="rId2"/>
          <a:stretch>
            <a:fillRect/>
          </a:stretch>
        </p:blipFill>
        <p:spPr>
          <a:xfrm>
            <a:off x="1257741" y="1241511"/>
            <a:ext cx="9609980" cy="4318300"/>
          </a:xfrm>
          <a:prstGeom prst="rect">
            <a:avLst/>
          </a:prstGeom>
        </p:spPr>
      </p:pic>
      <p:sp>
        <p:nvSpPr>
          <p:cNvPr id="8" name="Ribbon: Tilted Up 7">
            <a:extLst>
              <a:ext uri="{FF2B5EF4-FFF2-40B4-BE49-F238E27FC236}">
                <a16:creationId xmlns:a16="http://schemas.microsoft.com/office/drawing/2014/main" xmlns="" id="{58888AA0-B72A-203C-F393-B2B6505A9E22}"/>
              </a:ext>
            </a:extLst>
          </p:cNvPr>
          <p:cNvSpPr/>
          <p:nvPr/>
        </p:nvSpPr>
        <p:spPr>
          <a:xfrm>
            <a:off x="287887" y="94013"/>
            <a:ext cx="11496591" cy="2246718"/>
          </a:xfrm>
          <a:prstGeom prst="ribbon2">
            <a:avLst>
              <a:gd name="adj1" fmla="val 14426"/>
              <a:gd name="adj2" fmla="val 75000"/>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2E76D32-1291-64B8-3B41-87DCDCEC2399}"/>
              </a:ext>
            </a:extLst>
          </p:cNvPr>
          <p:cNvSpPr>
            <a:spLocks noGrp="1"/>
          </p:cNvSpPr>
          <p:nvPr>
            <p:ph type="title"/>
          </p:nvPr>
        </p:nvSpPr>
        <p:spPr>
          <a:xfrm rot="10800000" flipV="1">
            <a:off x="1257741" y="198970"/>
            <a:ext cx="9268115" cy="2085082"/>
          </a:xfrm>
        </p:spPr>
        <p:txBody>
          <a:bodyPr/>
          <a:lstStyle/>
          <a:p>
            <a:r>
              <a:rPr lang="en-US" sz="6000" b="1" i="1" dirty="0">
                <a:solidFill>
                  <a:schemeClr val="bg1"/>
                </a:solidFill>
              </a:rPr>
              <a:t>TARAKESWAR DEGREE COLLEGE</a:t>
            </a:r>
            <a:r>
              <a:rPr lang="en-US" dirty="0">
                <a:solidFill>
                  <a:schemeClr val="bg1"/>
                </a:solidFill>
              </a:rPr>
              <a:t> </a:t>
            </a:r>
          </a:p>
        </p:txBody>
      </p:sp>
    </p:spTree>
    <p:extLst>
      <p:ext uri="{BB962C8B-B14F-4D97-AF65-F5344CB8AC3E}">
        <p14:creationId xmlns:p14="http://schemas.microsoft.com/office/powerpoint/2010/main" val="157143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8A1D056C-2F99-12D9-BC2B-5467B62AE88F}"/>
              </a:ext>
            </a:extLst>
          </p:cNvPr>
          <p:cNvSpPr/>
          <p:nvPr/>
        </p:nvSpPr>
        <p:spPr>
          <a:xfrm>
            <a:off x="726821" y="319633"/>
            <a:ext cx="11345074" cy="6114893"/>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111AFF50-817B-92A4-3404-954D0A680114}"/>
              </a:ext>
            </a:extLst>
          </p:cNvPr>
          <p:cNvSpPr/>
          <p:nvPr/>
        </p:nvSpPr>
        <p:spPr>
          <a:xfrm>
            <a:off x="9116950" y="5711877"/>
            <a:ext cx="2427030" cy="52322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DBA893FE-6C8C-2033-AA65-5900B4DD4FEF}"/>
              </a:ext>
            </a:extLst>
          </p:cNvPr>
          <p:cNvSpPr txBox="1"/>
          <p:nvPr/>
        </p:nvSpPr>
        <p:spPr>
          <a:xfrm rot="10800000" flipV="1">
            <a:off x="1360493" y="1114366"/>
            <a:ext cx="7228543" cy="4893647"/>
          </a:xfrm>
          <a:prstGeom prst="rect">
            <a:avLst/>
          </a:prstGeom>
          <a:noFill/>
        </p:spPr>
        <p:txBody>
          <a:bodyPr wrap="square" rtlCol="0">
            <a:spAutoFit/>
          </a:bodyPr>
          <a:lstStyle/>
          <a:p>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মেবারের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নিথারদিন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পরিবার ছিল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রাজস্থানী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শিল্পশৈলীর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প্রধান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পথিকৃ</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ৎ। সপ্তদশ শতাব্দীতে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সাহেবদিন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(১৬২৭-৪৮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খ্রিস্টাব্দ</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দীর্ঘ ২০ বছর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শিল্পচর্চায়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নিযুক্ত ছিলেন। বলা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হয়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 '</a:t>
            </a:r>
            <a:r>
              <a:rPr lang="en-GB" sz="2400" b="1" kern="100" dirty="0">
                <a:effectLst/>
                <a:latin typeface="Calibri" panose="020F0502020204030204" pitchFamily="34" charset="0"/>
                <a:ea typeface="Times New Roman" panose="02020603050405020304" pitchFamily="18" charset="0"/>
                <a:cs typeface="Vrinda" panose="020B0502040204020203" pitchFamily="34" charset="0"/>
              </a:rPr>
              <a:t>This phase represents the </a:t>
            </a:r>
            <a:r>
              <a:rPr lang="en-GB" sz="2400" b="1" kern="100" dirty="0" err="1">
                <a:effectLst/>
                <a:latin typeface="Calibri" panose="020F0502020204030204" pitchFamily="34" charset="0"/>
                <a:ea typeface="Times New Roman" panose="02020603050405020304" pitchFamily="18" charset="0"/>
                <a:cs typeface="Vrinda" panose="020B0502040204020203" pitchFamily="34" charset="0"/>
              </a:rPr>
              <a:t>Mewar</a:t>
            </a:r>
            <a:r>
              <a:rPr lang="en-GB" sz="2400" b="1" kern="100" dirty="0">
                <a:effectLst/>
                <a:latin typeface="Calibri" panose="020F0502020204030204" pitchFamily="34" charset="0"/>
                <a:ea typeface="Times New Roman" panose="02020603050405020304" pitchFamily="18" charset="0"/>
                <a:cs typeface="Vrinda" panose="020B0502040204020203" pitchFamily="34" charset="0"/>
              </a:rPr>
              <a:t> school at its </a:t>
            </a:r>
            <a:r>
              <a:rPr lang="en-GB" sz="2400" b="1" kern="100" dirty="0" err="1">
                <a:effectLst/>
                <a:latin typeface="Calibri" panose="020F0502020204030204" pitchFamily="34" charset="0"/>
                <a:ea typeface="Times New Roman" panose="02020603050405020304" pitchFamily="18" charset="0"/>
                <a:cs typeface="Vrinda" panose="020B0502040204020203" pitchFamily="34" charset="0"/>
              </a:rPr>
              <a:t>hight</a:t>
            </a:r>
            <a:r>
              <a:rPr lang="en-GB" sz="2400" b="1" kern="100" dirty="0">
                <a:effectLst/>
                <a:latin typeface="Calibri" panose="020F0502020204030204" pitchFamily="34" charset="0"/>
                <a:ea typeface="Times New Roman" panose="02020603050405020304" pitchFamily="18" charset="0"/>
                <a:cs typeface="Vrinda" panose="020B0502040204020203" pitchFamily="34" charset="0"/>
              </a:rPr>
              <a:t> - </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করণ সিংহের পুত্র জগৎ সিংহ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চিত্রাঙ্কন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শিল্পের পৃষ্ঠপোষক ছিলেন। তাঁরই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সময়ে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সাহেবদিন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রাগমালা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ভগবৎপুরাণ</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নায়ক-নায়িকা</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ভেদ</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'-র উপর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চিত্রগুচ্ছ</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অঙ্কণ</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করেন।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মাণ্ডু</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থেকে আগত মনোহর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আঁকেন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রামায়ণের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উপর অঙ্কিত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চিত্ররাজি</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এই পর্বের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যেবার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চিত্রকলায়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উজ্জ্বল রঙ ব্যবহৃত হত।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পশ্চাদভূমিতে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একটি নির্দিষ্ট রঙ ব্যবহার করা হত।</a:t>
            </a:r>
            <a:endParaRPr lang="bn-BD" sz="2400" kern="100" dirty="0">
              <a:effectLst/>
              <a:latin typeface="Calibri" panose="020F0502020204030204" pitchFamily="34" charset="0"/>
              <a:ea typeface="Times New Roman" panose="02020603050405020304" pitchFamily="18" charset="0"/>
              <a:cs typeface="Vrinda" panose="020B0502040204020203" pitchFamily="34" charset="0"/>
            </a:endParaRPr>
          </a:p>
          <a:p>
            <a:endParaRPr lang="bn-BD" sz="2400" kern="100" dirty="0">
              <a:latin typeface="Calibri" panose="020F0502020204030204" pitchFamily="34" charset="0"/>
              <a:ea typeface="Times New Roman" panose="02020603050405020304" pitchFamily="18" charset="0"/>
              <a:cs typeface="Vrinda" panose="020B0502040204020203" pitchFamily="34" charset="0"/>
            </a:endParaRPr>
          </a:p>
          <a:p>
            <a:endParaRPr lang="en-GB" sz="2400" kern="100" dirty="0">
              <a:effectLst/>
              <a:latin typeface="Calibri" panose="020F0502020204030204" pitchFamily="34" charset="0"/>
              <a:ea typeface="Times New Roman" panose="02020603050405020304" pitchFamily="18" charset="0"/>
              <a:cs typeface="Vrinda" panose="020B0502040204020203" pitchFamily="34" charset="0"/>
            </a:endParaRPr>
          </a:p>
        </p:txBody>
      </p:sp>
      <p:sp>
        <p:nvSpPr>
          <p:cNvPr id="5" name="TextBox 4">
            <a:extLst>
              <a:ext uri="{FF2B5EF4-FFF2-40B4-BE49-F238E27FC236}">
                <a16:creationId xmlns:a16="http://schemas.microsoft.com/office/drawing/2014/main" xmlns="" id="{CDC11E2D-7410-C300-D8E3-271D2E574418}"/>
              </a:ext>
            </a:extLst>
          </p:cNvPr>
          <p:cNvSpPr txBox="1"/>
          <p:nvPr/>
        </p:nvSpPr>
        <p:spPr>
          <a:xfrm>
            <a:off x="9222708" y="5711877"/>
            <a:ext cx="2584826" cy="523220"/>
          </a:xfrm>
          <a:prstGeom prst="rect">
            <a:avLst/>
          </a:prstGeom>
          <a:noFill/>
        </p:spPr>
        <p:txBody>
          <a:bodyPr wrap="square" rtlCol="0">
            <a:spAutoFit/>
          </a:bodyPr>
          <a:lstStyle/>
          <a:p>
            <a:pPr algn="l"/>
            <a:r>
              <a:rPr lang="bn-BD" sz="2800" b="1" kern="100" dirty="0">
                <a:effectLst/>
                <a:latin typeface="Calibri" panose="020F0502020204030204" pitchFamily="34" charset="0"/>
                <a:ea typeface="Times New Roman" panose="02020603050405020304" pitchFamily="18" charset="0"/>
                <a:cs typeface="Vrinda" panose="020B0502040204020203" pitchFamily="34" charset="0"/>
              </a:rPr>
              <a:t>চিত্র -</a:t>
            </a:r>
            <a:r>
              <a:rPr lang="bn-BD" sz="18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রাগমালা</a:t>
            </a:r>
            <a:endParaRPr lang="en-US" sz="2400" dirty="0"/>
          </a:p>
        </p:txBody>
      </p:sp>
      <p:pic>
        <p:nvPicPr>
          <p:cNvPr id="7" name="Picture 7">
            <a:extLst>
              <a:ext uri="{FF2B5EF4-FFF2-40B4-BE49-F238E27FC236}">
                <a16:creationId xmlns:a16="http://schemas.microsoft.com/office/drawing/2014/main" xmlns="" id="{BBBD808B-47AF-00A4-C899-BFC3874843D4}"/>
              </a:ext>
            </a:extLst>
          </p:cNvPr>
          <p:cNvPicPr>
            <a:picLocks noChangeAspect="1"/>
          </p:cNvPicPr>
          <p:nvPr/>
        </p:nvPicPr>
        <p:blipFill>
          <a:blip r:embed="rId2"/>
          <a:stretch>
            <a:fillRect/>
          </a:stretch>
        </p:blipFill>
        <p:spPr>
          <a:xfrm>
            <a:off x="8753095" y="1237880"/>
            <a:ext cx="3154741" cy="427839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5071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xmlns="" id="{7DA381EB-4F00-9105-B560-B38FFDE7E67D}"/>
              </a:ext>
            </a:extLst>
          </p:cNvPr>
          <p:cNvSpPr/>
          <p:nvPr/>
        </p:nvSpPr>
        <p:spPr>
          <a:xfrm>
            <a:off x="654761" y="628222"/>
            <a:ext cx="10882477" cy="5601556"/>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CEE15349-E6D8-B9CB-AC02-F925B01808C7}"/>
              </a:ext>
            </a:extLst>
          </p:cNvPr>
          <p:cNvSpPr txBox="1"/>
          <p:nvPr/>
        </p:nvSpPr>
        <p:spPr>
          <a:xfrm>
            <a:off x="948137" y="1013131"/>
            <a:ext cx="5991639" cy="5262979"/>
          </a:xfrm>
          <a:prstGeom prst="rect">
            <a:avLst/>
          </a:prstGeom>
          <a:noFill/>
        </p:spPr>
        <p:txBody>
          <a:bodyPr wrap="square" rtlCol="0">
            <a:spAutoFit/>
          </a:bodyPr>
          <a:lstStyle/>
          <a:p>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বৈপরীত্যমূলক</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রঙের ব্যবহার দ্বারা শারীরিক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অবয়বগুলি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সমগ্র ছবিতে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একধরনের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ইন্দ্রজাল রচনা করত।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যেবার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চিত্রকলায়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পুরুষ ও নারীর নাক লম্বা, মুখমণ্ডল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ডিম্বাকৃতি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চোখ মাছের যত প্রলম্বিত। নারীকে পুরুষের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তুলনায়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একটু খাটো করে আঁকা হত। পুরুষের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মাথায়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পাগড়ি</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নক্সা আঁক ঢিলে-ঢালা পোষাক; আর মহিলাদের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পরণে</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থাকত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ও স্বচ্ছ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ওড়না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পশুপাখির চিত্রগুলিতে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প্রথমদিকে</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প্রাচীন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অপভ্রংশশৈলী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ব্যবহার করা হলেও পরবর্তীকালে হাতি ও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ঘোড়ার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যে ছবিগুলি আঁকা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হয়েছিল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তাতে 'বাস্তববাদী'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মুঘল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চিত্রকলার প্রভাব অনেকটাই চোখে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পড়ে</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a:t>
            </a:r>
            <a:endParaRPr lang="en-GB" sz="2400" b="1" kern="100" dirty="0">
              <a:effectLst/>
              <a:latin typeface="Calibri" panose="020F0502020204030204" pitchFamily="34" charset="0"/>
              <a:ea typeface="Times New Roman" panose="02020603050405020304" pitchFamily="18" charset="0"/>
              <a:cs typeface="Vrinda" panose="020B0502040204020203" pitchFamily="34" charset="0"/>
            </a:endParaRPr>
          </a:p>
          <a:p>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endParaRPr lang="en-GB" sz="2400" b="1" kern="100" dirty="0">
              <a:effectLst/>
              <a:latin typeface="Calibri" panose="020F0502020204030204" pitchFamily="34" charset="0"/>
              <a:ea typeface="Times New Roman" panose="02020603050405020304" pitchFamily="18" charset="0"/>
              <a:cs typeface="Vrinda" panose="020B0502040204020203" pitchFamily="34" charset="0"/>
            </a:endParaRPr>
          </a:p>
        </p:txBody>
      </p:sp>
      <p:pic>
        <p:nvPicPr>
          <p:cNvPr id="8" name="Picture 11">
            <a:extLst>
              <a:ext uri="{FF2B5EF4-FFF2-40B4-BE49-F238E27FC236}">
                <a16:creationId xmlns:a16="http://schemas.microsoft.com/office/drawing/2014/main" xmlns="" id="{75E50D25-BBBB-6330-C7EC-B2C2318BE0DE}"/>
              </a:ext>
            </a:extLst>
          </p:cNvPr>
          <p:cNvPicPr>
            <a:picLocks noChangeAspect="1"/>
          </p:cNvPicPr>
          <p:nvPr/>
        </p:nvPicPr>
        <p:blipFill>
          <a:blip r:embed="rId2"/>
          <a:stretch>
            <a:fillRect/>
          </a:stretch>
        </p:blipFill>
        <p:spPr>
          <a:xfrm>
            <a:off x="6939776" y="1663238"/>
            <a:ext cx="4085229" cy="3476964"/>
          </a:xfrm>
          <a:prstGeom prst="rect">
            <a:avLst/>
          </a:prstGeom>
        </p:spPr>
      </p:pic>
      <p:sp>
        <p:nvSpPr>
          <p:cNvPr id="12" name="Rectangle: Rounded Corners 11">
            <a:extLst>
              <a:ext uri="{FF2B5EF4-FFF2-40B4-BE49-F238E27FC236}">
                <a16:creationId xmlns:a16="http://schemas.microsoft.com/office/drawing/2014/main" xmlns="" id="{4CB1EC23-A766-6D7E-BAEF-69BF190BE4CA}"/>
              </a:ext>
            </a:extLst>
          </p:cNvPr>
          <p:cNvSpPr/>
          <p:nvPr/>
        </p:nvSpPr>
        <p:spPr>
          <a:xfrm>
            <a:off x="7530403" y="5186534"/>
            <a:ext cx="2904237" cy="4098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xmlns="" id="{B8F80A56-B49C-338A-D83E-3E041FD033BC}"/>
              </a:ext>
            </a:extLst>
          </p:cNvPr>
          <p:cNvSpPr txBox="1"/>
          <p:nvPr/>
        </p:nvSpPr>
        <p:spPr>
          <a:xfrm>
            <a:off x="7638817" y="5174285"/>
            <a:ext cx="2762831" cy="523220"/>
          </a:xfrm>
          <a:prstGeom prst="rect">
            <a:avLst/>
          </a:prstGeom>
          <a:noFill/>
        </p:spPr>
        <p:txBody>
          <a:bodyPr wrap="square" rtlCol="0">
            <a:spAutoFit/>
          </a:bodyPr>
          <a:lstStyle/>
          <a:p>
            <a:pPr algn="l"/>
            <a:r>
              <a:rPr lang="bn-BD" sz="2800" b="1" kern="100" dirty="0">
                <a:effectLst/>
                <a:latin typeface="Calibri" panose="020F0502020204030204" pitchFamily="34" charset="0"/>
                <a:ea typeface="Times New Roman" panose="02020603050405020304" pitchFamily="18" charset="0"/>
                <a:cs typeface="Vrinda" panose="020B0502040204020203" pitchFamily="34" charset="0"/>
              </a:rPr>
              <a:t>চিত্র -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ভগবৎপুরাণ</a:t>
            </a:r>
            <a:endParaRPr lang="en-US" sz="2400" dirty="0"/>
          </a:p>
        </p:txBody>
      </p:sp>
    </p:spTree>
    <p:extLst>
      <p:ext uri="{BB962C8B-B14F-4D97-AF65-F5344CB8AC3E}">
        <p14:creationId xmlns:p14="http://schemas.microsoft.com/office/powerpoint/2010/main" val="425041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xmlns="" id="{F2AFB1E0-EE1D-8A60-2EE0-A310E3CCE693}"/>
              </a:ext>
            </a:extLst>
          </p:cNvPr>
          <p:cNvSpPr/>
          <p:nvPr/>
        </p:nvSpPr>
        <p:spPr>
          <a:xfrm>
            <a:off x="293284" y="289911"/>
            <a:ext cx="11605431" cy="6278178"/>
          </a:xfrm>
          <a:prstGeom prst="hexagon">
            <a:avLst>
              <a:gd name="adj" fmla="val 40542"/>
              <a:gd name="vf" fmla="val 11547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xmlns="" id="{4066FC02-507F-23A3-84C2-67ACF0023805}"/>
              </a:ext>
            </a:extLst>
          </p:cNvPr>
          <p:cNvSpPr/>
          <p:nvPr/>
        </p:nvSpPr>
        <p:spPr>
          <a:xfrm>
            <a:off x="7040086" y="4389526"/>
            <a:ext cx="2904237" cy="409871"/>
          </a:xfrm>
          <a:prstGeom prst="roundRect">
            <a:avLst/>
          </a:prstGeom>
          <a:solidFill>
            <a:schemeClr val="accent5">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Flow Chart: Alternative Process 5">
            <a:extLst>
              <a:ext uri="{FF2B5EF4-FFF2-40B4-BE49-F238E27FC236}">
                <a16:creationId xmlns:a16="http://schemas.microsoft.com/office/drawing/2014/main" xmlns="" id="{32D08E0D-37D8-E292-4361-1F65CE503825}"/>
              </a:ext>
            </a:extLst>
          </p:cNvPr>
          <p:cNvSpPr/>
          <p:nvPr/>
        </p:nvSpPr>
        <p:spPr>
          <a:xfrm>
            <a:off x="4321537" y="0"/>
            <a:ext cx="3271473" cy="783581"/>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xmlns="" id="{674BF077-490E-0F8E-F4B3-649962256D41}"/>
              </a:ext>
            </a:extLst>
          </p:cNvPr>
          <p:cNvSpPr txBox="1"/>
          <p:nvPr/>
        </p:nvSpPr>
        <p:spPr>
          <a:xfrm>
            <a:off x="1927483" y="1204250"/>
            <a:ext cx="4488453" cy="4524315"/>
          </a:xfrm>
          <a:prstGeom prst="rect">
            <a:avLst/>
          </a:prstGeom>
          <a:noFill/>
        </p:spPr>
        <p:txBody>
          <a:bodyPr wrap="square" rtlCol="0">
            <a:spAutoFit/>
          </a:bodyPr>
          <a:lstStyle/>
          <a:p>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মেবারের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দক্ষিণ-পূর্বে অবস্থিত মালব ছিল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রাজস্থানী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চিত্রকলার একটি বিশেষ কেন্দ্র।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যেবারশৈলীর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সাথে এর মিল থাকলেও মালবের একটি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স্বকীয়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বৈশিষ্ট্য ছিল। মালব অঞ্চল থেকে প্রাপ্ত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সবচেয়ে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পুরনো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রাজস্থানী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চিত্রমালা হল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রসিকপ্রিয়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(১৬৩৪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খ্রিস্টাব্দ</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পরবর্তী স্তরে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রাগমালা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চিত্রাবলী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তাঙ্কিত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হয়েছিল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১৭০০ সালের পর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মালবশৈলী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বিভিন্ন আঞ্চলিক স্তরে বিভক্ত হয়ে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যায়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৷</a:t>
            </a:r>
            <a:endParaRPr lang="en-GB" sz="2400" b="1" kern="100" dirty="0">
              <a:effectLst/>
              <a:latin typeface="Calibri" panose="020F0502020204030204" pitchFamily="34" charset="0"/>
              <a:ea typeface="Times New Roman" panose="02020603050405020304" pitchFamily="18" charset="0"/>
              <a:cs typeface="Vrinda" panose="020B0502040204020203" pitchFamily="34" charset="0"/>
            </a:endParaRPr>
          </a:p>
        </p:txBody>
      </p:sp>
      <p:sp>
        <p:nvSpPr>
          <p:cNvPr id="5" name="TextBox 4">
            <a:extLst>
              <a:ext uri="{FF2B5EF4-FFF2-40B4-BE49-F238E27FC236}">
                <a16:creationId xmlns:a16="http://schemas.microsoft.com/office/drawing/2014/main" xmlns="" id="{E7E4CC6F-226C-2E23-8F1D-A42995028828}"/>
              </a:ext>
            </a:extLst>
          </p:cNvPr>
          <p:cNvSpPr txBox="1"/>
          <p:nvPr/>
        </p:nvSpPr>
        <p:spPr>
          <a:xfrm>
            <a:off x="4682205" y="-12526"/>
            <a:ext cx="2550136" cy="923330"/>
          </a:xfrm>
          <a:prstGeom prst="rect">
            <a:avLst/>
          </a:prstGeom>
          <a:noFill/>
        </p:spPr>
        <p:txBody>
          <a:bodyPr wrap="square" rtlCol="0">
            <a:spAutoFit/>
          </a:bodyPr>
          <a:lstStyle/>
          <a:p>
            <a:pPr algn="l"/>
            <a:r>
              <a:rPr lang="bn-BD" sz="5400" b="1" u="sng" kern="100" dirty="0">
                <a:effectLst/>
                <a:latin typeface="Calibri" panose="020F0502020204030204" pitchFamily="34" charset="0"/>
                <a:ea typeface="Times New Roman" panose="02020603050405020304" pitchFamily="18" charset="0"/>
                <a:cs typeface="Vrinda" panose="020B0502040204020203" pitchFamily="34" charset="0"/>
              </a:rPr>
              <a:t>মালব</a:t>
            </a:r>
            <a:endParaRPr lang="en-US" sz="5400" u="sng" dirty="0"/>
          </a:p>
        </p:txBody>
      </p:sp>
      <p:pic>
        <p:nvPicPr>
          <p:cNvPr id="7" name="Picture 7">
            <a:extLst>
              <a:ext uri="{FF2B5EF4-FFF2-40B4-BE49-F238E27FC236}">
                <a16:creationId xmlns:a16="http://schemas.microsoft.com/office/drawing/2014/main" xmlns="" id="{17FCC29A-3363-B624-290E-CC25C5FE1AE1}"/>
              </a:ext>
            </a:extLst>
          </p:cNvPr>
          <p:cNvPicPr>
            <a:picLocks noChangeAspect="1"/>
          </p:cNvPicPr>
          <p:nvPr/>
        </p:nvPicPr>
        <p:blipFill>
          <a:blip r:embed="rId2"/>
          <a:stretch>
            <a:fillRect/>
          </a:stretch>
        </p:blipFill>
        <p:spPr>
          <a:xfrm>
            <a:off x="6333506" y="1204250"/>
            <a:ext cx="2259810" cy="3039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a:extLst>
              <a:ext uri="{FF2B5EF4-FFF2-40B4-BE49-F238E27FC236}">
                <a16:creationId xmlns:a16="http://schemas.microsoft.com/office/drawing/2014/main" xmlns="" id="{38BE1179-983B-BC79-9010-D5E41C464DD9}"/>
              </a:ext>
            </a:extLst>
          </p:cNvPr>
          <p:cNvPicPr>
            <a:picLocks noChangeAspect="1"/>
          </p:cNvPicPr>
          <p:nvPr/>
        </p:nvPicPr>
        <p:blipFill>
          <a:blip r:embed="rId3"/>
          <a:stretch>
            <a:fillRect/>
          </a:stretch>
        </p:blipFill>
        <p:spPr>
          <a:xfrm>
            <a:off x="8727009" y="1158361"/>
            <a:ext cx="2043341" cy="3085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xmlns="" id="{7F435B35-EB54-B85C-8FE1-2897FCD6A530}"/>
              </a:ext>
            </a:extLst>
          </p:cNvPr>
          <p:cNvSpPr txBox="1"/>
          <p:nvPr/>
        </p:nvSpPr>
        <p:spPr>
          <a:xfrm>
            <a:off x="7038468" y="4374426"/>
            <a:ext cx="2821649" cy="523220"/>
          </a:xfrm>
          <a:prstGeom prst="rect">
            <a:avLst/>
          </a:prstGeom>
          <a:noFill/>
        </p:spPr>
        <p:txBody>
          <a:bodyPr wrap="square" rtlCol="0">
            <a:spAutoFit/>
          </a:bodyPr>
          <a:lstStyle/>
          <a:p>
            <a:pPr algn="l"/>
            <a:r>
              <a:rPr lang="bn-BD" sz="2800" b="1" dirty="0"/>
              <a:t>চিত্র -</a:t>
            </a:r>
            <a:r>
              <a:rPr lang="bn-BD" dirty="0"/>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রসিকপ্রিয়</a:t>
            </a:r>
            <a:endParaRPr lang="en-US" sz="2400" dirty="0"/>
          </a:p>
        </p:txBody>
      </p:sp>
    </p:spTree>
    <p:extLst>
      <p:ext uri="{BB962C8B-B14F-4D97-AF65-F5344CB8AC3E}">
        <p14:creationId xmlns:p14="http://schemas.microsoft.com/office/powerpoint/2010/main" val="178363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xmlns="" id="{6E12CD1E-D996-D526-8233-38468775AF18}"/>
              </a:ext>
            </a:extLst>
          </p:cNvPr>
          <p:cNvSpPr/>
          <p:nvPr/>
        </p:nvSpPr>
        <p:spPr>
          <a:xfrm>
            <a:off x="208117" y="268241"/>
            <a:ext cx="11572025" cy="6410127"/>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xmlns="" id="{4620FA12-F926-4093-95DD-0A6C501CE84F}"/>
              </a:ext>
            </a:extLst>
          </p:cNvPr>
          <p:cNvSpPr txBox="1"/>
          <p:nvPr/>
        </p:nvSpPr>
        <p:spPr>
          <a:xfrm rot="10800000" flipV="1">
            <a:off x="568868" y="908735"/>
            <a:ext cx="10982583" cy="1599341"/>
          </a:xfrm>
          <a:prstGeom prst="rect">
            <a:avLst/>
          </a:prstGeom>
          <a:noFill/>
        </p:spPr>
        <p:txBody>
          <a:bodyPr wrap="square" rtlCol="0">
            <a:spAutoFit/>
          </a:bodyPr>
          <a:lstStyle/>
          <a:p>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বুঁদি</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রাজ্যটি পশ্চিমে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মেবার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দক্ষিণে মালব এবং উত্তরে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জয়পুর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দ্বারা বেষ্টিত।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ষোড়শ</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শতাব্দীর শেষভাগে এটি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হরবংশ</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দ্বারা শাসিত হত। ১৫৯১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খ্রিস্টাব্দে</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বুন্দির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রাজপরিবারের আনুকূল্যে 'চুনার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রাগমালা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অঙ্কিত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হয়েছিল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বুঁদি</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যেবারশৈলীর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একটি শাখা হিসেবে পরিচালিত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হয়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এবং এর উপরে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মুঘল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প্রভাব লক্ষ্য করা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যায়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a:t>
            </a:r>
            <a:endParaRPr lang="en-GB" sz="2400" b="1" kern="100" dirty="0">
              <a:effectLst/>
              <a:latin typeface="Calibri" panose="020F0502020204030204" pitchFamily="34" charset="0"/>
              <a:ea typeface="Times New Roman" panose="02020603050405020304" pitchFamily="18" charset="0"/>
              <a:cs typeface="Vrinda" panose="020B0502040204020203" pitchFamily="34" charset="0"/>
            </a:endParaRPr>
          </a:p>
        </p:txBody>
      </p:sp>
      <p:sp>
        <p:nvSpPr>
          <p:cNvPr id="7" name="TextBox 6">
            <a:extLst>
              <a:ext uri="{FF2B5EF4-FFF2-40B4-BE49-F238E27FC236}">
                <a16:creationId xmlns:a16="http://schemas.microsoft.com/office/drawing/2014/main" xmlns="" id="{7E3FCB01-451D-AFD3-E621-260E40D9A984}"/>
              </a:ext>
            </a:extLst>
          </p:cNvPr>
          <p:cNvSpPr txBox="1"/>
          <p:nvPr/>
        </p:nvSpPr>
        <p:spPr>
          <a:xfrm rot="10800000" flipV="1">
            <a:off x="615598" y="2436586"/>
            <a:ext cx="8643505" cy="1938992"/>
          </a:xfrm>
          <a:prstGeom prst="rect">
            <a:avLst/>
          </a:prstGeom>
          <a:noFill/>
        </p:spPr>
        <p:txBody>
          <a:bodyPr wrap="square" rtlCol="0">
            <a:spAutoFit/>
          </a:bodyPr>
          <a:lstStyle/>
          <a:p>
            <a:pPr algn="l"/>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বুঁদির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চিত্রে মুখ গোলাকার, চিবুকে একটু ছায়া আভাস, নাক চোখের দৃষ্টিতে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আকর্ষক</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মোহ ও আবেগ সেগুলিকে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অনন্যতা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প্রদান করে।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বুঁদি</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চিত্রকলায়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পাহাড়ের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সুন্দর নৈসর্গিক দৃশ্য, ঘন অরণ্য, নদী, পদ্মে ভরা পুকুর ও হ্রদ,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জলবিহারি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পাখি দ্বারা প্রাকৃতিক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চিত্রাবলীতে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এক অপূর্ব শোভন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মায়াজাল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সৃষ্টি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হয়</a:t>
            </a:r>
            <a:r>
              <a:rPr lang="bn-BD" sz="2400" kern="100" dirty="0">
                <a:effectLst/>
                <a:latin typeface="Calibri" panose="020F0502020204030204" pitchFamily="34" charset="0"/>
                <a:ea typeface="Times New Roman" panose="02020603050405020304" pitchFamily="18" charset="0"/>
                <a:cs typeface="Vrinda" panose="020B0502040204020203" pitchFamily="34" charset="0"/>
              </a:rPr>
              <a:t>।।</a:t>
            </a:r>
            <a:endParaRPr lang="en-US" sz="2400" dirty="0"/>
          </a:p>
        </p:txBody>
      </p:sp>
      <p:sp>
        <p:nvSpPr>
          <p:cNvPr id="3" name="Decagon 2">
            <a:extLst>
              <a:ext uri="{FF2B5EF4-FFF2-40B4-BE49-F238E27FC236}">
                <a16:creationId xmlns:a16="http://schemas.microsoft.com/office/drawing/2014/main" xmlns="" id="{BD4C5B32-C687-A908-6F80-A23856A0B0E9}"/>
              </a:ext>
            </a:extLst>
          </p:cNvPr>
          <p:cNvSpPr/>
          <p:nvPr/>
        </p:nvSpPr>
        <p:spPr>
          <a:xfrm>
            <a:off x="4292433" y="-90806"/>
            <a:ext cx="3383661" cy="1096190"/>
          </a:xfrm>
          <a:prstGeom prst="decago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C04A6207-92E5-C2CC-3FCD-07A587D00167}"/>
              </a:ext>
            </a:extLst>
          </p:cNvPr>
          <p:cNvSpPr txBox="1"/>
          <p:nvPr/>
        </p:nvSpPr>
        <p:spPr>
          <a:xfrm>
            <a:off x="4879319" y="0"/>
            <a:ext cx="2209890" cy="923330"/>
          </a:xfrm>
          <a:prstGeom prst="rect">
            <a:avLst/>
          </a:prstGeom>
          <a:noFill/>
        </p:spPr>
        <p:txBody>
          <a:bodyPr wrap="square" rtlCol="0">
            <a:spAutoFit/>
          </a:bodyPr>
          <a:lstStyle/>
          <a:p>
            <a:pPr algn="ctr"/>
            <a:r>
              <a:rPr lang="bn-BD" sz="5400" b="1" u="sng" kern="100" dirty="0" err="1">
                <a:effectLst/>
                <a:latin typeface="Calibri" panose="020F0502020204030204" pitchFamily="34" charset="0"/>
                <a:ea typeface="Times New Roman" panose="02020603050405020304" pitchFamily="18" charset="0"/>
                <a:cs typeface="Vrinda" panose="020B0502040204020203" pitchFamily="34" charset="0"/>
              </a:rPr>
              <a:t>বুঁদি</a:t>
            </a:r>
            <a:endParaRPr lang="en-US" sz="5400" u="sng" dirty="0"/>
          </a:p>
        </p:txBody>
      </p:sp>
      <p:pic>
        <p:nvPicPr>
          <p:cNvPr id="2" name="Picture 7">
            <a:extLst>
              <a:ext uri="{FF2B5EF4-FFF2-40B4-BE49-F238E27FC236}">
                <a16:creationId xmlns:a16="http://schemas.microsoft.com/office/drawing/2014/main" xmlns="" id="{76F2D5F0-A111-8196-EC02-4344AE07D0B1}"/>
              </a:ext>
            </a:extLst>
          </p:cNvPr>
          <p:cNvPicPr>
            <a:picLocks noChangeAspect="1"/>
          </p:cNvPicPr>
          <p:nvPr/>
        </p:nvPicPr>
        <p:blipFill>
          <a:blip r:embed="rId2"/>
          <a:stretch>
            <a:fillRect/>
          </a:stretch>
        </p:blipFill>
        <p:spPr>
          <a:xfrm>
            <a:off x="9844448" y="2621666"/>
            <a:ext cx="2177142" cy="3128900"/>
          </a:xfrm>
          <a:prstGeom prst="rect">
            <a:avLst/>
          </a:prstGeom>
        </p:spPr>
      </p:pic>
      <p:sp>
        <p:nvSpPr>
          <p:cNvPr id="9" name="Rectangle: Rounded Corners 8">
            <a:extLst>
              <a:ext uri="{FF2B5EF4-FFF2-40B4-BE49-F238E27FC236}">
                <a16:creationId xmlns:a16="http://schemas.microsoft.com/office/drawing/2014/main" xmlns="" id="{C7A5F30E-2FB0-149A-2066-95C1A2C98B37}"/>
              </a:ext>
            </a:extLst>
          </p:cNvPr>
          <p:cNvSpPr/>
          <p:nvPr/>
        </p:nvSpPr>
        <p:spPr>
          <a:xfrm rot="10800000">
            <a:off x="9844448" y="5845368"/>
            <a:ext cx="1976480" cy="773448"/>
          </a:xfrm>
          <a:prstGeom prst="roundRect">
            <a:avLst>
              <a:gd name="adj" fmla="val 500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7DC35995-E233-45AD-A7C7-6AC9B454EFA5}"/>
              </a:ext>
            </a:extLst>
          </p:cNvPr>
          <p:cNvSpPr txBox="1"/>
          <p:nvPr/>
        </p:nvSpPr>
        <p:spPr>
          <a:xfrm>
            <a:off x="9985078" y="5785816"/>
            <a:ext cx="2119927" cy="892552"/>
          </a:xfrm>
          <a:prstGeom prst="rect">
            <a:avLst/>
          </a:prstGeom>
          <a:noFill/>
        </p:spPr>
        <p:txBody>
          <a:bodyPr wrap="square" rtlCol="0">
            <a:spAutoFit/>
          </a:bodyPr>
          <a:lstStyle/>
          <a:p>
            <a:pPr algn="l"/>
            <a:r>
              <a:rPr lang="bn-BD" sz="2800" b="1" dirty="0"/>
              <a:t>চিত্র - </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চুনার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রাগমালা</a:t>
            </a:r>
            <a:endParaRPr lang="en-US" sz="2400" dirty="0"/>
          </a:p>
        </p:txBody>
      </p:sp>
      <p:sp>
        <p:nvSpPr>
          <p:cNvPr id="11" name="TextBox 10">
            <a:extLst>
              <a:ext uri="{FF2B5EF4-FFF2-40B4-BE49-F238E27FC236}">
                <a16:creationId xmlns:a16="http://schemas.microsoft.com/office/drawing/2014/main" xmlns="" id="{BAA1EAB9-C1B9-128E-0962-BDDF89C2C04B}"/>
              </a:ext>
            </a:extLst>
          </p:cNvPr>
          <p:cNvSpPr txBox="1"/>
          <p:nvPr/>
        </p:nvSpPr>
        <p:spPr>
          <a:xfrm rot="10800000" flipV="1">
            <a:off x="654851" y="3912102"/>
            <a:ext cx="9655089" cy="2677656"/>
          </a:xfrm>
          <a:prstGeom prst="rect">
            <a:avLst/>
          </a:prstGeom>
          <a:noFill/>
        </p:spPr>
        <p:txBody>
          <a:bodyPr wrap="square" rtlCol="0">
            <a:spAutoFit/>
          </a:bodyPr>
          <a:lstStyle/>
          <a:p>
            <a:endParaRPr lang="en-GB" sz="2400" b="1" kern="100" dirty="0">
              <a:effectLst/>
              <a:latin typeface="Calibri" panose="020F0502020204030204" pitchFamily="34" charset="0"/>
              <a:ea typeface="Times New Roman" panose="02020603050405020304" pitchFamily="18" charset="0"/>
              <a:cs typeface="Vrinda" panose="020B0502040204020203" pitchFamily="34" charset="0"/>
            </a:endParaRPr>
          </a:p>
          <a:p>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বুদির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চিত্রকলা বিকাশের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গোড়ার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দিকে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অসম্বদ্ধ</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রাগমালা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চিত্রগুচ্ছ</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(চুনার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রাগমালা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অঙ্কিত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হয়েছিল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‘ভৈরব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নামে একটি চিত্রে একটি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গম্বুজাকৃতি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মন্দিরে একজন রমণী শিবের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পূজায়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রত। রমণীর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গোলাকৃতি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চিবুক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নেবার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শৈলীর কথা মনে করিয়ে দেয়। একই সঙ্গে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পশ্চাদভূমিতে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বৃক্ষরাজি</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এবং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সম্মুখভাগের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পদ্মপুকুর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বুঁদির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ভূ- দৃশ্যাবলীর একান্ত নিজস্ব ধরন।</a:t>
            </a:r>
            <a:endParaRPr lang="en-GB" sz="2400" b="1" kern="100" dirty="0">
              <a:effectLst/>
              <a:latin typeface="Calibri" panose="020F0502020204030204" pitchFamily="34" charset="0"/>
              <a:ea typeface="Times New Roman" panose="02020603050405020304" pitchFamily="18" charset="0"/>
              <a:cs typeface="Vrinda" panose="020B0502040204020203" pitchFamily="34" charset="0"/>
            </a:endParaRPr>
          </a:p>
        </p:txBody>
      </p:sp>
    </p:spTree>
    <p:extLst>
      <p:ext uri="{BB962C8B-B14F-4D97-AF65-F5344CB8AC3E}">
        <p14:creationId xmlns:p14="http://schemas.microsoft.com/office/powerpoint/2010/main" val="298523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decagon 4">
            <a:extLst>
              <a:ext uri="{FF2B5EF4-FFF2-40B4-BE49-F238E27FC236}">
                <a16:creationId xmlns:a16="http://schemas.microsoft.com/office/drawing/2014/main" xmlns="" id="{F04C3184-99D3-6F2D-6033-83361751F64D}"/>
              </a:ext>
            </a:extLst>
          </p:cNvPr>
          <p:cNvSpPr/>
          <p:nvPr/>
        </p:nvSpPr>
        <p:spPr>
          <a:xfrm>
            <a:off x="0" y="0"/>
            <a:ext cx="12192000" cy="6936385"/>
          </a:xfrm>
          <a:prstGeom prst="dodec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xmlns="" id="{80920653-9284-5B4B-9444-BDF70FB9A663}"/>
              </a:ext>
            </a:extLst>
          </p:cNvPr>
          <p:cNvSpPr/>
          <p:nvPr/>
        </p:nvSpPr>
        <p:spPr>
          <a:xfrm>
            <a:off x="9688435" y="6533452"/>
            <a:ext cx="2270453" cy="276063"/>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10B17B62-128D-04D3-B0BD-184257FC100C}"/>
              </a:ext>
            </a:extLst>
          </p:cNvPr>
          <p:cNvSpPr txBox="1"/>
          <p:nvPr/>
        </p:nvSpPr>
        <p:spPr>
          <a:xfrm rot="10800000" flipV="1">
            <a:off x="1562705" y="442300"/>
            <a:ext cx="8157275" cy="4154984"/>
          </a:xfrm>
          <a:prstGeom prst="rect">
            <a:avLst/>
          </a:prstGeom>
          <a:noFill/>
        </p:spPr>
        <p:txBody>
          <a:bodyPr wrap="square" rtlCol="0">
            <a:spAutoFit/>
          </a:bodyPr>
          <a:lstStyle/>
          <a:p>
            <a:pPr algn="l"/>
            <a:endParaRPr lang="bn-BD" sz="2400" kern="100" dirty="0">
              <a:effectLst/>
              <a:latin typeface="Calibri" panose="020F0502020204030204" pitchFamily="34" charset="0"/>
              <a:ea typeface="Times New Roman" panose="02020603050405020304" pitchFamily="18" charset="0"/>
              <a:cs typeface="Vrinda" panose="020B0502040204020203" pitchFamily="34" charset="0"/>
            </a:endParaRPr>
          </a:p>
          <a:p>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রাজা রতন সিংহের আমলে (১৬০৭-৩১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খ্রিস্টাব্দ</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দেওয়াল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-চিত্রে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বুদিশৈলীর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নিদর্শনসমূহ ফুটে ওঠে।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অভিজাতদের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জীবনযাত্রা, বিশেষত তাদের প্রেম ও প্রেমিকারা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বুঁদির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চিত্রে স্থান পান।</a:t>
            </a:r>
            <a:endParaRPr lang="en-GB" sz="2400" b="1" kern="100" dirty="0">
              <a:effectLst/>
              <a:latin typeface="Calibri" panose="020F0502020204030204" pitchFamily="34" charset="0"/>
              <a:ea typeface="Times New Roman" panose="02020603050405020304" pitchFamily="18" charset="0"/>
              <a:cs typeface="Vrinda" panose="020B0502040204020203" pitchFamily="34" charset="0"/>
            </a:endParaRPr>
          </a:p>
          <a:p>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বুদির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চিত্রকলা বিকাশের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গোড়ার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দিকে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অসম্বদ্ধ</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রাগমালা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চিত্রগুচ্ছ</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(চুনার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রাগমালা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অঙ্কিত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হয়েছিল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‘ভৈরব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নামে একটি চিত্রে একটি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গম্বুজাকৃতি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মন্দিরে একজন রমণী শিবের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পূজায়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রত। রমণীর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গোলাকৃতি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চিবুক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নেবার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শৈলীর কথা মনে করিয়ে দেয়। একই সঙ্গে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পশ্চাদভূমিতে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বৃক্ষরাজি</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এবং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সম্মুখভাগের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পদ্মপুকুর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বুঁদির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ভূ- দৃশ্যাবলীর একান্ত নিজস্ব ধরন।</a:t>
            </a:r>
            <a:endParaRPr lang="en-GB" sz="2400" b="1" kern="100" dirty="0">
              <a:effectLst/>
              <a:latin typeface="Calibri" panose="020F0502020204030204" pitchFamily="34" charset="0"/>
              <a:ea typeface="Times New Roman" panose="02020603050405020304" pitchFamily="18" charset="0"/>
              <a:cs typeface="Vrinda" panose="020B0502040204020203" pitchFamily="34" charset="0"/>
            </a:endParaRPr>
          </a:p>
          <a:p>
            <a:pPr algn="l"/>
            <a:endParaRPr lang="en-US" sz="2400" dirty="0"/>
          </a:p>
        </p:txBody>
      </p:sp>
      <p:pic>
        <p:nvPicPr>
          <p:cNvPr id="6" name="Picture 6">
            <a:extLst>
              <a:ext uri="{FF2B5EF4-FFF2-40B4-BE49-F238E27FC236}">
                <a16:creationId xmlns:a16="http://schemas.microsoft.com/office/drawing/2014/main" xmlns="" id="{6EE569D6-3CFB-7513-2DAE-A2C75A0DA131}"/>
              </a:ext>
            </a:extLst>
          </p:cNvPr>
          <p:cNvPicPr>
            <a:picLocks noChangeAspect="1"/>
          </p:cNvPicPr>
          <p:nvPr/>
        </p:nvPicPr>
        <p:blipFill>
          <a:blip r:embed="rId2"/>
          <a:stretch>
            <a:fillRect/>
          </a:stretch>
        </p:blipFill>
        <p:spPr>
          <a:xfrm>
            <a:off x="9766602" y="509874"/>
            <a:ext cx="1910312" cy="2539159"/>
          </a:xfrm>
          <a:prstGeom prst="rect">
            <a:avLst/>
          </a:prstGeom>
        </p:spPr>
      </p:pic>
      <p:pic>
        <p:nvPicPr>
          <p:cNvPr id="7" name="Picture 7">
            <a:extLst>
              <a:ext uri="{FF2B5EF4-FFF2-40B4-BE49-F238E27FC236}">
                <a16:creationId xmlns:a16="http://schemas.microsoft.com/office/drawing/2014/main" xmlns="" id="{FD85299C-CF3A-7954-355E-22DBFCB39199}"/>
              </a:ext>
            </a:extLst>
          </p:cNvPr>
          <p:cNvPicPr>
            <a:picLocks noChangeAspect="1"/>
          </p:cNvPicPr>
          <p:nvPr/>
        </p:nvPicPr>
        <p:blipFill>
          <a:blip r:embed="rId3"/>
          <a:stretch>
            <a:fillRect/>
          </a:stretch>
        </p:blipFill>
        <p:spPr>
          <a:xfrm>
            <a:off x="9859846" y="3604684"/>
            <a:ext cx="1927632" cy="2866735"/>
          </a:xfrm>
          <a:prstGeom prst="rect">
            <a:avLst/>
          </a:prstGeom>
        </p:spPr>
      </p:pic>
      <p:sp>
        <p:nvSpPr>
          <p:cNvPr id="8" name="TextBox 7">
            <a:extLst>
              <a:ext uri="{FF2B5EF4-FFF2-40B4-BE49-F238E27FC236}">
                <a16:creationId xmlns:a16="http://schemas.microsoft.com/office/drawing/2014/main" xmlns="" id="{FF72342C-2C05-E46A-19AE-D12C38526E15}"/>
              </a:ext>
            </a:extLst>
          </p:cNvPr>
          <p:cNvSpPr txBox="1"/>
          <p:nvPr/>
        </p:nvSpPr>
        <p:spPr>
          <a:xfrm>
            <a:off x="9286170" y="3081464"/>
            <a:ext cx="3074984" cy="523220"/>
          </a:xfrm>
          <a:prstGeom prst="rect">
            <a:avLst/>
          </a:prstGeom>
          <a:solidFill>
            <a:schemeClr val="accent4"/>
          </a:solidFill>
        </p:spPr>
        <p:txBody>
          <a:bodyPr wrap="square" rtlCol="0">
            <a:spAutoFit/>
          </a:bodyPr>
          <a:lstStyle/>
          <a:p>
            <a:pPr algn="l"/>
            <a:r>
              <a:rPr lang="bn-BD" sz="2800" b="1" dirty="0"/>
              <a:t>চিত্র -</a:t>
            </a:r>
            <a:r>
              <a:rPr lang="bn-BD" dirty="0"/>
              <a:t> </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ভৈরব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রাগিনী</a:t>
            </a:r>
            <a:endParaRPr lang="en-US" sz="2400" dirty="0"/>
          </a:p>
        </p:txBody>
      </p:sp>
      <p:sp>
        <p:nvSpPr>
          <p:cNvPr id="10" name="TextBox 9">
            <a:extLst>
              <a:ext uri="{FF2B5EF4-FFF2-40B4-BE49-F238E27FC236}">
                <a16:creationId xmlns:a16="http://schemas.microsoft.com/office/drawing/2014/main" xmlns="" id="{BF04E74F-1566-E4DA-6E46-4246454D3505}"/>
              </a:ext>
            </a:extLst>
          </p:cNvPr>
          <p:cNvSpPr txBox="1"/>
          <p:nvPr/>
        </p:nvSpPr>
        <p:spPr>
          <a:xfrm>
            <a:off x="9766602" y="6413166"/>
            <a:ext cx="2308851" cy="523220"/>
          </a:xfrm>
          <a:prstGeom prst="rect">
            <a:avLst/>
          </a:prstGeom>
          <a:noFill/>
        </p:spPr>
        <p:txBody>
          <a:bodyPr wrap="square" rtlCol="0">
            <a:spAutoFit/>
          </a:bodyPr>
          <a:lstStyle/>
          <a:p>
            <a:pPr algn="l"/>
            <a:r>
              <a:rPr lang="bn-BD" sz="2800" b="1" dirty="0"/>
              <a:t>চিত্র - </a:t>
            </a:r>
            <a:r>
              <a:rPr lang="bn-BD" sz="2400" b="1" dirty="0" err="1"/>
              <a:t>গোধূলি</a:t>
            </a:r>
            <a:endParaRPr lang="en-US" sz="2400" dirty="0"/>
          </a:p>
        </p:txBody>
      </p:sp>
      <p:sp>
        <p:nvSpPr>
          <p:cNvPr id="3" name="TextBox 2">
            <a:extLst>
              <a:ext uri="{FF2B5EF4-FFF2-40B4-BE49-F238E27FC236}">
                <a16:creationId xmlns:a16="http://schemas.microsoft.com/office/drawing/2014/main" xmlns="" id="{D7ED5E2E-29CC-8215-7A2F-DE84ADAF53E1}"/>
              </a:ext>
            </a:extLst>
          </p:cNvPr>
          <p:cNvSpPr txBox="1"/>
          <p:nvPr/>
        </p:nvSpPr>
        <p:spPr>
          <a:xfrm>
            <a:off x="1593746" y="4324143"/>
            <a:ext cx="7692424" cy="1938992"/>
          </a:xfrm>
          <a:prstGeom prst="rect">
            <a:avLst/>
          </a:prstGeom>
          <a:noFill/>
        </p:spPr>
        <p:txBody>
          <a:bodyPr wrap="square" rtlCol="0">
            <a:spAutoFit/>
          </a:bodyPr>
          <a:lstStyle/>
          <a:p>
            <a:pPr algn="l"/>
            <a:r>
              <a:rPr lang="bn-BD" sz="2400" b="1"/>
              <a:t>বুঁদি চিত্রকলায় আবার শিকারের দৃশ্য অঙ্কিত হয়েছিল মুঘল চিত্ররীতির অনুকরণে। এইধরনের ছবি বুঁদিতে খুব জনপ্রিয় ছিল। 'গোধূলি' (</a:t>
            </a:r>
            <a:r>
              <a:rPr lang="en-US" sz="2400" b="1"/>
              <a:t>Hour of Cowdust) </a:t>
            </a:r>
            <a:r>
              <a:rPr lang="bn-BD" sz="2400" b="1"/>
              <a:t>ছবিতে রাখাল কৃষ্ণ এবং বারান্দায় অপেক্ষারত রাধাকে অপূর্ব সুষমায় অঙ্কন করা হয়েছিল। </a:t>
            </a:r>
            <a:endParaRPr lang="bn-BD" sz="2400" b="1" dirty="0"/>
          </a:p>
        </p:txBody>
      </p:sp>
    </p:spTree>
    <p:extLst>
      <p:ext uri="{BB962C8B-B14F-4D97-AF65-F5344CB8AC3E}">
        <p14:creationId xmlns:p14="http://schemas.microsoft.com/office/powerpoint/2010/main" val="294950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6537B9B4-EB12-40B6-4630-5EA2629AB3D4}"/>
              </a:ext>
            </a:extLst>
          </p:cNvPr>
          <p:cNvSpPr/>
          <p:nvPr/>
        </p:nvSpPr>
        <p:spPr>
          <a:xfrm>
            <a:off x="350321" y="269894"/>
            <a:ext cx="11481460" cy="62975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19C8641E-1020-FFAA-10A0-6A7C0C660459}"/>
              </a:ext>
            </a:extLst>
          </p:cNvPr>
          <p:cNvSpPr txBox="1"/>
          <p:nvPr/>
        </p:nvSpPr>
        <p:spPr>
          <a:xfrm>
            <a:off x="5185198" y="2513250"/>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xmlns="" id="{3645E9A2-1D05-8230-991E-53EF118413DE}"/>
              </a:ext>
            </a:extLst>
          </p:cNvPr>
          <p:cNvSpPr txBox="1"/>
          <p:nvPr/>
        </p:nvSpPr>
        <p:spPr>
          <a:xfrm>
            <a:off x="771491" y="495970"/>
            <a:ext cx="11420509" cy="2308324"/>
          </a:xfrm>
          <a:prstGeom prst="rect">
            <a:avLst/>
          </a:prstGeom>
          <a:noFill/>
        </p:spPr>
        <p:txBody>
          <a:bodyPr wrap="square" rtlCol="0">
            <a:spAutoFit/>
          </a:bodyPr>
          <a:lstStyle/>
          <a:p>
            <a:pPr algn="l"/>
            <a:r>
              <a:rPr lang="bn-BD" sz="2400" b="1" dirty="0"/>
              <a:t>অষ্টাদশ শতাব্দীর </a:t>
            </a:r>
            <a:r>
              <a:rPr lang="bn-BD" sz="2400" b="1" dirty="0" err="1"/>
              <a:t>শেষদিকে</a:t>
            </a:r>
            <a:r>
              <a:rPr lang="bn-BD" sz="2400" b="1" dirty="0"/>
              <a:t> </a:t>
            </a:r>
            <a:r>
              <a:rPr lang="bn-BD" sz="2400" b="1" dirty="0" err="1"/>
              <a:t>বুঁদি</a:t>
            </a:r>
            <a:r>
              <a:rPr lang="bn-BD" sz="2400" b="1" dirty="0"/>
              <a:t> চিত্রকলার অবনতি লক্ষ্য করা </a:t>
            </a:r>
            <a:r>
              <a:rPr lang="bn-BD" sz="2400" b="1" dirty="0" err="1"/>
              <a:t>যায়</a:t>
            </a:r>
            <a:r>
              <a:rPr lang="bn-BD" sz="2400" b="1" dirty="0"/>
              <a:t>। </a:t>
            </a:r>
            <a:r>
              <a:rPr lang="bn-BD" sz="2400" b="1" dirty="0" err="1"/>
              <a:t>এইসময়</a:t>
            </a:r>
            <a:r>
              <a:rPr lang="bn-BD" sz="2400" b="1" dirty="0"/>
              <a:t> </a:t>
            </a:r>
            <a:r>
              <a:rPr lang="bn-BD" sz="2400" b="1" dirty="0" err="1"/>
              <a:t>বুঁদি</a:t>
            </a:r>
            <a:r>
              <a:rPr lang="bn-BD" sz="2400" b="1" dirty="0"/>
              <a:t> রাজপ্রাসাদে, </a:t>
            </a:r>
            <a:r>
              <a:rPr lang="bn-BD" sz="2400" b="1" dirty="0" err="1"/>
              <a:t>চিত্রশালায়</a:t>
            </a:r>
            <a:r>
              <a:rPr lang="bn-BD" sz="2400" b="1" dirty="0"/>
              <a:t> </a:t>
            </a:r>
            <a:r>
              <a:rPr lang="bn-BD" sz="2400" b="1" dirty="0" err="1"/>
              <a:t>মুরাল</a:t>
            </a:r>
            <a:r>
              <a:rPr lang="bn-BD" sz="2400" b="1" dirty="0"/>
              <a:t> </a:t>
            </a:r>
            <a:r>
              <a:rPr lang="bn-BD" sz="2400" b="1" dirty="0" err="1"/>
              <a:t>অঙ্কণ</a:t>
            </a:r>
            <a:r>
              <a:rPr lang="bn-BD" sz="2400" b="1" dirty="0"/>
              <a:t> ছিল একমাত্র উল্লেখযোগ্য </a:t>
            </a:r>
            <a:r>
              <a:rPr lang="bn-BD" sz="2400" b="1" dirty="0" err="1"/>
              <a:t>রাজকীয়</a:t>
            </a:r>
            <a:r>
              <a:rPr lang="bn-BD" sz="2400" b="1" dirty="0"/>
              <a:t> কাজ। এখানেও কৃষ্ণের কাহিনী, শিকারের দৃশ্য এবং </a:t>
            </a:r>
            <a:r>
              <a:rPr lang="bn-BD" sz="2400" b="1" dirty="0" err="1"/>
              <a:t>রাজকীয়</a:t>
            </a:r>
            <a:r>
              <a:rPr lang="bn-BD" sz="2400" b="1" dirty="0"/>
              <a:t> শোভাযাত্রা অঙ্কিত </a:t>
            </a:r>
            <a:r>
              <a:rPr lang="bn-BD" sz="2400" b="1" dirty="0" err="1"/>
              <a:t>হয়েছিল</a:t>
            </a:r>
            <a:r>
              <a:rPr lang="bn-BD" sz="2400" b="1" dirty="0"/>
              <a:t>। </a:t>
            </a:r>
            <a:r>
              <a:rPr lang="bn-BD" sz="2400" b="1" dirty="0" err="1"/>
              <a:t>বুঁদি</a:t>
            </a:r>
            <a:r>
              <a:rPr lang="bn-BD" sz="2400" b="1" dirty="0"/>
              <a:t> চিত্রকলার </a:t>
            </a:r>
            <a:r>
              <a:rPr lang="bn-BD" sz="2400" b="1" dirty="0" err="1"/>
              <a:t>প্রিয়</a:t>
            </a:r>
            <a:r>
              <a:rPr lang="bn-BD" sz="2400" b="1" dirty="0"/>
              <a:t> বিষয় ছিল— </a:t>
            </a:r>
            <a:r>
              <a:rPr lang="bn-BD" sz="2400" b="1" dirty="0" err="1"/>
              <a:t>রাগমালা</a:t>
            </a:r>
            <a:r>
              <a:rPr lang="bn-BD" sz="2400" b="1" dirty="0"/>
              <a:t>, </a:t>
            </a:r>
            <a:r>
              <a:rPr lang="bn-BD" sz="2400" b="1" dirty="0" err="1"/>
              <a:t>বারোমাস্যা</a:t>
            </a:r>
            <a:r>
              <a:rPr lang="bn-BD" sz="2400" b="1" dirty="0"/>
              <a:t> এবং </a:t>
            </a:r>
            <a:r>
              <a:rPr lang="bn-BD" sz="2400" b="1" dirty="0" err="1"/>
              <a:t>রসিকপ্রিয়</a:t>
            </a:r>
            <a:r>
              <a:rPr lang="bn-BD" sz="2400" b="1" dirty="0"/>
              <a:t>। </a:t>
            </a:r>
            <a:r>
              <a:rPr lang="bn-BD" sz="2400" b="1" dirty="0" err="1"/>
              <a:t>বুঁদির</a:t>
            </a:r>
            <a:r>
              <a:rPr lang="bn-BD" sz="2400" b="1" dirty="0"/>
              <a:t> ছবিতে </a:t>
            </a:r>
            <a:r>
              <a:rPr lang="bn-BD" sz="2400" b="1" dirty="0" err="1"/>
              <a:t>পশ্চাদভূমিতে</a:t>
            </a:r>
            <a:r>
              <a:rPr lang="bn-BD" sz="2400" b="1" dirty="0"/>
              <a:t> </a:t>
            </a:r>
            <a:r>
              <a:rPr lang="bn-BD" sz="2400" b="1" dirty="0" err="1"/>
              <a:t>ছায়ার</a:t>
            </a:r>
            <a:r>
              <a:rPr lang="bn-BD" sz="2400" b="1" dirty="0"/>
              <a:t> ব্যবহার এবং আকাশে আলোর প্রাচুর্য </a:t>
            </a:r>
            <a:r>
              <a:rPr lang="bn-BD" sz="2400" b="1" dirty="0" err="1"/>
              <a:t>দক্ষিণীশৈলীর</a:t>
            </a:r>
            <a:r>
              <a:rPr lang="bn-BD" sz="2400" b="1" dirty="0"/>
              <a:t> সঙ্গে </a:t>
            </a:r>
            <a:r>
              <a:rPr lang="bn-BD" sz="2400" b="1" dirty="0" err="1"/>
              <a:t>বুঁদির</a:t>
            </a:r>
            <a:r>
              <a:rPr lang="bn-BD" sz="2400" b="1" dirty="0"/>
              <a:t> সম্পর্কের আভাস দেয়।</a:t>
            </a:r>
            <a:endParaRPr lang="en-US" sz="2400" b="1" dirty="0"/>
          </a:p>
        </p:txBody>
      </p:sp>
      <p:sp>
        <p:nvSpPr>
          <p:cNvPr id="11" name="TextBox 10">
            <a:extLst>
              <a:ext uri="{FF2B5EF4-FFF2-40B4-BE49-F238E27FC236}">
                <a16:creationId xmlns:a16="http://schemas.microsoft.com/office/drawing/2014/main" xmlns="" id="{A80F5D1E-CAA5-13F7-7681-A9991736D431}"/>
              </a:ext>
            </a:extLst>
          </p:cNvPr>
          <p:cNvSpPr txBox="1"/>
          <p:nvPr/>
        </p:nvSpPr>
        <p:spPr>
          <a:xfrm>
            <a:off x="5120178" y="2513250"/>
            <a:ext cx="4476998" cy="3630792"/>
          </a:xfrm>
          <a:prstGeom prst="rect">
            <a:avLst/>
          </a:prstGeom>
          <a:noFill/>
        </p:spPr>
        <p:txBody>
          <a:bodyPr wrap="square" rtlCol="0">
            <a:spAutoFit/>
          </a:bodyPr>
          <a:lstStyle/>
          <a:p>
            <a:pPr algn="l"/>
            <a:endParaRPr lang="en-US" dirty="0"/>
          </a:p>
        </p:txBody>
      </p:sp>
      <p:sp>
        <p:nvSpPr>
          <p:cNvPr id="13" name="TextBox 12">
            <a:extLst>
              <a:ext uri="{FF2B5EF4-FFF2-40B4-BE49-F238E27FC236}">
                <a16:creationId xmlns:a16="http://schemas.microsoft.com/office/drawing/2014/main" xmlns="" id="{40864ACB-C783-61E1-39EB-3D38DA4E6C55}"/>
              </a:ext>
            </a:extLst>
          </p:cNvPr>
          <p:cNvSpPr txBox="1"/>
          <p:nvPr/>
        </p:nvSpPr>
        <p:spPr>
          <a:xfrm>
            <a:off x="586029" y="3169729"/>
            <a:ext cx="8154748" cy="3416320"/>
          </a:xfrm>
          <a:prstGeom prst="rect">
            <a:avLst/>
          </a:prstGeom>
          <a:noFill/>
        </p:spPr>
        <p:txBody>
          <a:bodyPr wrap="square" rtlCol="0">
            <a:spAutoFit/>
          </a:bodyPr>
          <a:lstStyle/>
          <a:p>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কোটা চিত্রকলা উপস্থিতিতে অত্যন্ত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স্বাভাবিকতাময়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সম্পাদনার চরিত্রে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লিপিময়তা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en-GB" sz="2400" b="1" kern="100" dirty="0">
                <a:effectLst/>
                <a:latin typeface="Calibri" panose="020F0502020204030204" pitchFamily="34" charset="0"/>
                <a:ea typeface="Times New Roman" panose="02020603050405020304" pitchFamily="18" charset="0"/>
                <a:cs typeface="Vrinda" panose="020B0502040204020203" pitchFamily="34" charset="0"/>
              </a:rPr>
              <a:t>Calligraphic)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লক্ষ্যণীয়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রাজা জগৎ সিংহের আমলে (১৬৫৮-৮৪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খ্রিস্টাব্দ</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চনমনে</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রঙের ব্যবহার এবং বলিষ্ঠ রেখার দ্বারা ক্ষুদ্র প্রতিকৃতি অঙ্কিত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হয়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অর্জুন সিংহের আমলে (১৮২০-২৩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খ্রিস্টাব্দ</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আঁকশির মত টিকালো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নাকযুক্ত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পুরুষের ছবি আঁকা হতে থাকে। অষ্টাদশ শতাব্দীতে শিকারের দৃশ্য,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রাগমালা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এবং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পোর্ট্রেট</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আঁকা হতে থাকে। দ্বিতীয় রাম সিংহের আমলে (১৮২৭-৬৬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খ্রিস্টাব্দ</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পূজা, শিকার, দরবার এবং শোভাযাত্রার চিত্র অঙ্কনের নির্দেশ প্রদান করা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হয়</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a:t>
            </a:r>
            <a:endParaRPr lang="en-GB" sz="2400" b="1" kern="100" dirty="0">
              <a:effectLst/>
              <a:latin typeface="Calibri" panose="020F0502020204030204" pitchFamily="34" charset="0"/>
              <a:ea typeface="Times New Roman" panose="02020603050405020304" pitchFamily="18" charset="0"/>
              <a:cs typeface="Vrinda" panose="020B0502040204020203" pitchFamily="34" charset="0"/>
            </a:endParaRPr>
          </a:p>
        </p:txBody>
      </p:sp>
      <p:pic>
        <p:nvPicPr>
          <p:cNvPr id="15" name="Picture 6">
            <a:extLst>
              <a:ext uri="{FF2B5EF4-FFF2-40B4-BE49-F238E27FC236}">
                <a16:creationId xmlns:a16="http://schemas.microsoft.com/office/drawing/2014/main" xmlns="" id="{33115E8B-EE65-2E41-5020-19D3C3734C14}"/>
              </a:ext>
            </a:extLst>
          </p:cNvPr>
          <p:cNvPicPr>
            <a:picLocks noChangeAspect="1"/>
          </p:cNvPicPr>
          <p:nvPr/>
        </p:nvPicPr>
        <p:blipFill>
          <a:blip r:embed="rId2"/>
          <a:stretch>
            <a:fillRect/>
          </a:stretch>
        </p:blipFill>
        <p:spPr>
          <a:xfrm>
            <a:off x="8475565" y="4347297"/>
            <a:ext cx="3120210" cy="1986642"/>
          </a:xfrm>
          <a:prstGeom prst="rect">
            <a:avLst/>
          </a:prstGeom>
        </p:spPr>
      </p:pic>
      <p:sp>
        <p:nvSpPr>
          <p:cNvPr id="16" name="TextBox 15">
            <a:extLst>
              <a:ext uri="{FF2B5EF4-FFF2-40B4-BE49-F238E27FC236}">
                <a16:creationId xmlns:a16="http://schemas.microsoft.com/office/drawing/2014/main" xmlns="" id="{957BF30A-51E0-6F54-CFCC-BED012F97B10}"/>
              </a:ext>
            </a:extLst>
          </p:cNvPr>
          <p:cNvSpPr txBox="1"/>
          <p:nvPr/>
        </p:nvSpPr>
        <p:spPr>
          <a:xfrm>
            <a:off x="4663403" y="6554010"/>
            <a:ext cx="1814047" cy="781874"/>
          </a:xfrm>
          <a:prstGeom prst="rect">
            <a:avLst/>
          </a:prstGeom>
          <a:noFill/>
        </p:spPr>
        <p:txBody>
          <a:bodyPr wrap="square" rtlCol="0">
            <a:spAutoFit/>
          </a:bodyPr>
          <a:lstStyle/>
          <a:p>
            <a:pPr algn="l"/>
            <a:endParaRPr lang="en-US" dirty="0"/>
          </a:p>
        </p:txBody>
      </p:sp>
      <p:sp>
        <p:nvSpPr>
          <p:cNvPr id="20" name="Oval 19">
            <a:extLst>
              <a:ext uri="{FF2B5EF4-FFF2-40B4-BE49-F238E27FC236}">
                <a16:creationId xmlns:a16="http://schemas.microsoft.com/office/drawing/2014/main" xmlns="" id="{4EE97566-08DE-AD25-5174-5C3CFF6FD2DA}"/>
              </a:ext>
            </a:extLst>
          </p:cNvPr>
          <p:cNvSpPr/>
          <p:nvPr/>
        </p:nvSpPr>
        <p:spPr>
          <a:xfrm>
            <a:off x="8121510" y="2599363"/>
            <a:ext cx="3081372" cy="77370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E0E9F20B-41A3-D1F3-D15F-715D6CD72164}"/>
              </a:ext>
            </a:extLst>
          </p:cNvPr>
          <p:cNvSpPr txBox="1"/>
          <p:nvPr/>
        </p:nvSpPr>
        <p:spPr>
          <a:xfrm>
            <a:off x="8476203" y="2636941"/>
            <a:ext cx="3317376" cy="923330"/>
          </a:xfrm>
          <a:prstGeom prst="rect">
            <a:avLst/>
          </a:prstGeom>
          <a:noFill/>
        </p:spPr>
        <p:txBody>
          <a:bodyPr wrap="square" rtlCol="0">
            <a:spAutoFit/>
          </a:bodyPr>
          <a:lstStyle/>
          <a:p>
            <a:pPr algn="l"/>
            <a:r>
              <a:rPr lang="bn-BD" sz="5400" b="1" u="sng" kern="100" dirty="0">
                <a:effectLst/>
                <a:latin typeface="Calibri" panose="020F0502020204030204" pitchFamily="34" charset="0"/>
                <a:ea typeface="Times New Roman" panose="02020603050405020304" pitchFamily="18" charset="0"/>
                <a:cs typeface="Vrinda" panose="020B0502040204020203" pitchFamily="34" charset="0"/>
              </a:rPr>
              <a:t>কোটা</a:t>
            </a:r>
            <a:endParaRPr lang="en-US" sz="5400" b="1" u="sng" dirty="0"/>
          </a:p>
        </p:txBody>
      </p:sp>
    </p:spTree>
    <p:extLst>
      <p:ext uri="{BB962C8B-B14F-4D97-AF65-F5344CB8AC3E}">
        <p14:creationId xmlns:p14="http://schemas.microsoft.com/office/powerpoint/2010/main" val="135930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xmlns="" id="{8D04E43A-4749-DDBF-4112-92EC2E2B373E}"/>
              </a:ext>
            </a:extLst>
          </p:cNvPr>
          <p:cNvSpPr/>
          <p:nvPr/>
        </p:nvSpPr>
        <p:spPr>
          <a:xfrm rot="16200000">
            <a:off x="2831130" y="-2484428"/>
            <a:ext cx="6577759" cy="11546616"/>
          </a:xfrm>
          <a:prstGeom prst="flowChartDelay">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ctr">
              <a:buFont typeface="Arial" panose="020B0604020202020204" pitchFamily="34" charset="0"/>
              <a:buChar char="•"/>
            </a:pPr>
            <a:endParaRPr lang="en-US" dirty="0"/>
          </a:p>
        </p:txBody>
      </p:sp>
      <p:sp>
        <p:nvSpPr>
          <p:cNvPr id="23" name="Rectangle: Rounded Corners 22">
            <a:extLst>
              <a:ext uri="{FF2B5EF4-FFF2-40B4-BE49-F238E27FC236}">
                <a16:creationId xmlns:a16="http://schemas.microsoft.com/office/drawing/2014/main" xmlns="" id="{12B97648-F0BD-839A-DC0D-3E617C044978}"/>
              </a:ext>
            </a:extLst>
          </p:cNvPr>
          <p:cNvSpPr/>
          <p:nvPr/>
        </p:nvSpPr>
        <p:spPr>
          <a:xfrm>
            <a:off x="9736168" y="5705261"/>
            <a:ext cx="2213180" cy="3222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Rectangle: Diagonal Corners Rounded 1">
            <a:extLst>
              <a:ext uri="{FF2B5EF4-FFF2-40B4-BE49-F238E27FC236}">
                <a16:creationId xmlns:a16="http://schemas.microsoft.com/office/drawing/2014/main" xmlns="" id="{B13211B9-4438-7045-F3A5-07D23FD5F18A}"/>
              </a:ext>
            </a:extLst>
          </p:cNvPr>
          <p:cNvSpPr/>
          <p:nvPr/>
        </p:nvSpPr>
        <p:spPr>
          <a:xfrm>
            <a:off x="2362201" y="0"/>
            <a:ext cx="6778202" cy="1166721"/>
          </a:xfrm>
          <a:prstGeom prst="round2DiagRect">
            <a:avLst/>
          </a:prstGeom>
          <a:solidFill>
            <a:schemeClr val="accent4"/>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54338E2-2961-F3BC-8065-3D190776DD02}"/>
              </a:ext>
            </a:extLst>
          </p:cNvPr>
          <p:cNvSpPr txBox="1"/>
          <p:nvPr/>
        </p:nvSpPr>
        <p:spPr>
          <a:xfrm>
            <a:off x="-143943" y="2112287"/>
            <a:ext cx="9284345" cy="3693319"/>
          </a:xfrm>
          <a:prstGeom prst="rect">
            <a:avLst/>
          </a:prstGeom>
          <a:noFill/>
        </p:spPr>
        <p:txBody>
          <a:bodyPr wrap="square" rtlCol="0">
            <a:spAutoFit/>
          </a:bodyPr>
          <a:lstStyle/>
          <a:p>
            <a:endParaRPr lang="en-GB" sz="1800" kern="100" dirty="0">
              <a:effectLst/>
              <a:latin typeface="Calibri" panose="020F0502020204030204" pitchFamily="34" charset="0"/>
              <a:ea typeface="Times New Roman" panose="02020603050405020304" pitchFamily="18" charset="0"/>
              <a:cs typeface="Vrinda" panose="020B0502040204020203" pitchFamily="34" charset="0"/>
            </a:endParaRPr>
          </a:p>
        </p:txBody>
      </p:sp>
      <p:sp>
        <p:nvSpPr>
          <p:cNvPr id="5" name="TextBox 4">
            <a:extLst>
              <a:ext uri="{FF2B5EF4-FFF2-40B4-BE49-F238E27FC236}">
                <a16:creationId xmlns:a16="http://schemas.microsoft.com/office/drawing/2014/main" xmlns="" id="{9C3C97ED-5AB9-706C-3404-BDC69C36BA60}"/>
              </a:ext>
            </a:extLst>
          </p:cNvPr>
          <p:cNvSpPr txBox="1"/>
          <p:nvPr/>
        </p:nvSpPr>
        <p:spPr>
          <a:xfrm>
            <a:off x="1108982" y="1361670"/>
            <a:ext cx="10370499" cy="1938992"/>
          </a:xfrm>
          <a:prstGeom prst="rect">
            <a:avLst/>
          </a:prstGeom>
          <a:noFill/>
        </p:spPr>
        <p:txBody>
          <a:bodyPr wrap="square" rtlCol="0">
            <a:spAutoFit/>
          </a:bodyPr>
          <a:lstStyle/>
          <a:p>
            <a:pPr algn="l"/>
            <a:r>
              <a:rPr lang="bn-BD" sz="2400" b="1" dirty="0" err="1"/>
              <a:t>যোধপুর</a:t>
            </a:r>
            <a:r>
              <a:rPr lang="bn-BD" sz="2400" b="1" dirty="0"/>
              <a:t> রাজস্থানের </a:t>
            </a:r>
            <a:r>
              <a:rPr lang="bn-BD" sz="2400" b="1" dirty="0" err="1"/>
              <a:t>সর্ববৃহ</a:t>
            </a:r>
            <a:r>
              <a:rPr lang="bn-BD" sz="2400" b="1" dirty="0"/>
              <a:t>ৎ রাজ্য। মহম্মদ </a:t>
            </a:r>
            <a:r>
              <a:rPr lang="bn-BD" sz="2400" b="1" dirty="0" err="1"/>
              <a:t>ঘুরি</a:t>
            </a:r>
            <a:r>
              <a:rPr lang="bn-BD" sz="2400" b="1" dirty="0"/>
              <a:t> কর্তৃক </a:t>
            </a:r>
            <a:r>
              <a:rPr lang="bn-BD" sz="2400" b="1" dirty="0" err="1"/>
              <a:t>মধ্যভারত</a:t>
            </a:r>
            <a:r>
              <a:rPr lang="bn-BD" sz="2400" b="1" dirty="0"/>
              <a:t> থেকে </a:t>
            </a:r>
            <a:r>
              <a:rPr lang="bn-BD" sz="2400" b="1" dirty="0" err="1"/>
              <a:t>বিতাড়িত</a:t>
            </a:r>
            <a:r>
              <a:rPr lang="bn-BD" sz="2400" b="1" dirty="0"/>
              <a:t> হয়ে </a:t>
            </a:r>
            <a:r>
              <a:rPr lang="bn-BD" sz="2400" b="1" dirty="0" err="1"/>
              <a:t>রাঠোর</a:t>
            </a:r>
            <a:r>
              <a:rPr lang="bn-BD" sz="2400" b="1" dirty="0"/>
              <a:t> বংশ এখানে </a:t>
            </a:r>
            <a:r>
              <a:rPr lang="bn-BD" sz="2400" b="1" dirty="0" err="1"/>
              <a:t>আশ্রয়</a:t>
            </a:r>
            <a:r>
              <a:rPr lang="bn-BD" sz="2400" b="1" dirty="0"/>
              <a:t> গ্রহণ করে। </a:t>
            </a:r>
            <a:r>
              <a:rPr lang="bn-BD" sz="2400" b="1" dirty="0" err="1"/>
              <a:t>পঞ্চদশ</a:t>
            </a:r>
            <a:r>
              <a:rPr lang="bn-BD" sz="2400" b="1" dirty="0"/>
              <a:t> ও </a:t>
            </a:r>
            <a:r>
              <a:rPr lang="bn-BD" sz="2400" b="1" dirty="0" err="1"/>
              <a:t>ষোড়শ</a:t>
            </a:r>
            <a:r>
              <a:rPr lang="bn-BD" sz="2400" b="1" dirty="0"/>
              <a:t> শতাব্দীতে </a:t>
            </a:r>
            <a:r>
              <a:rPr lang="bn-BD" sz="2400" b="1" dirty="0" err="1"/>
              <a:t>যোধপুরে</a:t>
            </a:r>
            <a:r>
              <a:rPr lang="bn-BD" sz="2400" b="1" dirty="0"/>
              <a:t> </a:t>
            </a:r>
            <a:r>
              <a:rPr lang="bn-BD" sz="2400" b="1" dirty="0" err="1"/>
              <a:t>ভারতীয়</a:t>
            </a:r>
            <a:r>
              <a:rPr lang="bn-BD" sz="2400" b="1" dirty="0"/>
              <a:t> জৈন </a:t>
            </a:r>
            <a:r>
              <a:rPr lang="bn-BD" sz="2400" b="1" dirty="0" err="1"/>
              <a:t>পুথিশৈলী</a:t>
            </a:r>
            <a:r>
              <a:rPr lang="bn-BD" sz="2400" b="1" dirty="0"/>
              <a:t> মূলত জৈন ধনী </a:t>
            </a:r>
            <a:r>
              <a:rPr lang="bn-BD" sz="2400" b="1" dirty="0" err="1"/>
              <a:t>বনিকদের</a:t>
            </a:r>
            <a:r>
              <a:rPr lang="bn-BD" sz="2400" b="1" dirty="0"/>
              <a:t> </a:t>
            </a:r>
            <a:r>
              <a:rPr lang="bn-BD" sz="2400" b="1" dirty="0" err="1"/>
              <a:t>পৃষ্ঠপোষকতায়</a:t>
            </a:r>
            <a:r>
              <a:rPr lang="bn-BD" sz="2400" b="1" dirty="0"/>
              <a:t> বিকশিত </a:t>
            </a:r>
            <a:r>
              <a:rPr lang="bn-BD" sz="2400" b="1" dirty="0" err="1"/>
              <a:t>হয়েছিল</a:t>
            </a:r>
            <a:r>
              <a:rPr lang="bn-BD" sz="2400" b="1" dirty="0"/>
              <a:t>। সপ্তদশ শতাব্দীতে </a:t>
            </a:r>
            <a:r>
              <a:rPr lang="bn-BD" sz="2400" b="1" dirty="0" err="1"/>
              <a:t>মুঘল</a:t>
            </a:r>
            <a:r>
              <a:rPr lang="bn-BD" sz="2400" b="1" dirty="0"/>
              <a:t> সেনাপতি </a:t>
            </a:r>
            <a:r>
              <a:rPr lang="bn-BD" sz="2400" b="1" dirty="0" err="1"/>
              <a:t>যশোবন্ত</a:t>
            </a:r>
            <a:r>
              <a:rPr lang="bn-BD" sz="2400" b="1" dirty="0"/>
              <a:t> সিংহ মালব, গুজরাট, দাক্ষিণাত্য শাসন করেন।</a:t>
            </a:r>
            <a:endParaRPr lang="en-US" sz="2400" b="1" dirty="0"/>
          </a:p>
        </p:txBody>
      </p:sp>
      <p:sp>
        <p:nvSpPr>
          <p:cNvPr id="7" name="TextBox 6">
            <a:extLst>
              <a:ext uri="{FF2B5EF4-FFF2-40B4-BE49-F238E27FC236}">
                <a16:creationId xmlns:a16="http://schemas.microsoft.com/office/drawing/2014/main" xmlns="" id="{B14FC13F-B437-7098-844A-56ACAD1CB341}"/>
              </a:ext>
            </a:extLst>
          </p:cNvPr>
          <p:cNvSpPr txBox="1"/>
          <p:nvPr/>
        </p:nvSpPr>
        <p:spPr>
          <a:xfrm>
            <a:off x="1160979" y="3258915"/>
            <a:ext cx="6298227" cy="3416320"/>
          </a:xfrm>
          <a:prstGeom prst="rect">
            <a:avLst/>
          </a:prstGeom>
          <a:noFill/>
        </p:spPr>
        <p:txBody>
          <a:bodyPr wrap="square" rtlCol="0">
            <a:spAutoFit/>
          </a:bodyPr>
          <a:lstStyle/>
          <a:p>
            <a:pPr algn="l"/>
            <a:r>
              <a:rPr lang="bn-BD" sz="2400" b="1" dirty="0" err="1"/>
              <a:t>মহারাজা</a:t>
            </a:r>
            <a:r>
              <a:rPr lang="bn-BD" sz="2400" b="1" dirty="0"/>
              <a:t> </a:t>
            </a:r>
            <a:r>
              <a:rPr lang="bn-BD" sz="2400" b="1" dirty="0" err="1"/>
              <a:t>যশোবন্ত</a:t>
            </a:r>
            <a:r>
              <a:rPr lang="bn-BD" sz="2400" b="1" dirty="0"/>
              <a:t> সিংহ </a:t>
            </a:r>
            <a:r>
              <a:rPr lang="bn-BD" sz="2400" b="1" dirty="0" err="1"/>
              <a:t>চিত্রাঙ্কণ</a:t>
            </a:r>
            <a:r>
              <a:rPr lang="bn-BD" sz="2400" b="1" dirty="0"/>
              <a:t> শিল্পের একজন বড় পৃষ্ঠপোষক ছিলেন। </a:t>
            </a:r>
            <a:r>
              <a:rPr lang="bn-BD" sz="2400" b="1" dirty="0" err="1"/>
              <a:t>যোধপুর</a:t>
            </a:r>
            <a:r>
              <a:rPr lang="bn-BD" sz="2400" b="1" dirty="0"/>
              <a:t> প্রাসাদে তাঁর বহু প্রতিকৃতি রয়েছে, যেগুলি </a:t>
            </a:r>
            <a:r>
              <a:rPr lang="bn-BD" sz="2400" b="1" dirty="0" err="1"/>
              <a:t>মুঘলশৈলীতে</a:t>
            </a:r>
            <a:r>
              <a:rPr lang="bn-BD" sz="2400" b="1" dirty="0"/>
              <a:t> আঁকা। </a:t>
            </a:r>
            <a:r>
              <a:rPr lang="bn-BD" sz="2400" b="1" dirty="0" err="1"/>
              <a:t>সভাসদসহ</a:t>
            </a:r>
            <a:r>
              <a:rPr lang="bn-BD" sz="2400" b="1" dirty="0"/>
              <a:t> </a:t>
            </a:r>
            <a:r>
              <a:rPr lang="bn-BD" sz="2400" b="1" dirty="0" err="1"/>
              <a:t>যশোবও</a:t>
            </a:r>
            <a:r>
              <a:rPr lang="bn-BD" sz="2400" b="1" dirty="0"/>
              <a:t> সিংহ এবং </a:t>
            </a:r>
            <a:r>
              <a:rPr lang="bn-BD" sz="2400" b="1" dirty="0" err="1"/>
              <a:t>সঙ্গীতরসিক</a:t>
            </a:r>
            <a:r>
              <a:rPr lang="bn-BD" sz="2400" b="1" dirty="0"/>
              <a:t> যশোরও সিংহের </a:t>
            </a:r>
            <a:r>
              <a:rPr lang="bn-BD" sz="2400" b="1" dirty="0" err="1"/>
              <a:t>দু'টি</a:t>
            </a:r>
            <a:r>
              <a:rPr lang="bn-BD" sz="2400" b="1" dirty="0"/>
              <a:t> প্রতিকৃতি এর প্রকৃষ্ট উদাহরণ। দ্বিতীয় ছবিটি ১৬০০ </a:t>
            </a:r>
            <a:r>
              <a:rPr lang="bn-BD" sz="2400" b="1" dirty="0" err="1"/>
              <a:t>খ্রিস্টাব্দ</a:t>
            </a:r>
            <a:r>
              <a:rPr lang="bn-BD" sz="2400" b="1" dirty="0"/>
              <a:t> নাগাদ অঙ্কিত </a:t>
            </a:r>
            <a:r>
              <a:rPr lang="bn-BD" sz="2400" b="1" dirty="0" err="1"/>
              <a:t>হয়</a:t>
            </a:r>
            <a:r>
              <a:rPr lang="bn-BD" sz="2400" b="1" dirty="0"/>
              <a:t>। এই ছবিটি </a:t>
            </a:r>
            <a:r>
              <a:rPr lang="bn-BD" sz="2400" b="1" dirty="0" err="1"/>
              <a:t>মুঘল</a:t>
            </a:r>
            <a:r>
              <a:rPr lang="bn-BD" sz="2400" b="1" dirty="0"/>
              <a:t> শিল্প রুচি থেকে অনেকটাই মুক্ত। ছবিটির রঙের কাজ ও বৈচিত্র্য অপূর্ব।</a:t>
            </a:r>
            <a:endParaRPr lang="en-US" sz="2400" b="1" dirty="0"/>
          </a:p>
        </p:txBody>
      </p:sp>
      <p:sp>
        <p:nvSpPr>
          <p:cNvPr id="8" name="TextBox 7">
            <a:extLst>
              <a:ext uri="{FF2B5EF4-FFF2-40B4-BE49-F238E27FC236}">
                <a16:creationId xmlns:a16="http://schemas.microsoft.com/office/drawing/2014/main" xmlns="" id="{80DF9D86-913D-5EE4-7207-A74841BB3A2D}"/>
              </a:ext>
            </a:extLst>
          </p:cNvPr>
          <p:cNvSpPr txBox="1"/>
          <p:nvPr/>
        </p:nvSpPr>
        <p:spPr>
          <a:xfrm>
            <a:off x="2656050" y="137353"/>
            <a:ext cx="7276361" cy="923330"/>
          </a:xfrm>
          <a:prstGeom prst="rect">
            <a:avLst/>
          </a:prstGeom>
          <a:noFill/>
        </p:spPr>
        <p:txBody>
          <a:bodyPr wrap="square" rtlCol="0">
            <a:spAutoFit/>
          </a:bodyPr>
          <a:lstStyle/>
          <a:p>
            <a:pPr algn="l"/>
            <a:r>
              <a:rPr lang="bn-BD" sz="5400" b="1" u="sng" dirty="0"/>
              <a:t>যোধপুর </a:t>
            </a:r>
            <a:r>
              <a:rPr lang="bn-BD" sz="5400" b="1" u="sng" dirty="0" smtClean="0"/>
              <a:t>(মারওয়াড়</a:t>
            </a:r>
            <a:r>
              <a:rPr lang="bn-BD" sz="5400" b="1" u="sng" dirty="0"/>
              <a:t>)</a:t>
            </a:r>
            <a:endParaRPr lang="en-US" sz="5400" u="sng" dirty="0"/>
          </a:p>
        </p:txBody>
      </p:sp>
      <p:pic>
        <p:nvPicPr>
          <p:cNvPr id="11" name="Picture 11">
            <a:extLst>
              <a:ext uri="{FF2B5EF4-FFF2-40B4-BE49-F238E27FC236}">
                <a16:creationId xmlns:a16="http://schemas.microsoft.com/office/drawing/2014/main" xmlns="" id="{F0055439-3C32-AF75-A1AD-BFEED394C497}"/>
              </a:ext>
            </a:extLst>
          </p:cNvPr>
          <p:cNvPicPr>
            <a:picLocks noChangeAspect="1"/>
          </p:cNvPicPr>
          <p:nvPr/>
        </p:nvPicPr>
        <p:blipFill>
          <a:blip r:embed="rId2"/>
          <a:stretch>
            <a:fillRect/>
          </a:stretch>
        </p:blipFill>
        <p:spPr>
          <a:xfrm>
            <a:off x="9593188" y="3410418"/>
            <a:ext cx="2440504" cy="21914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xmlns="" id="{028C8562-7C8B-3893-3523-CB12F256DE75}"/>
              </a:ext>
            </a:extLst>
          </p:cNvPr>
          <p:cNvSpPr txBox="1"/>
          <p:nvPr/>
        </p:nvSpPr>
        <p:spPr>
          <a:xfrm>
            <a:off x="9956775" y="5639544"/>
            <a:ext cx="2427187" cy="523220"/>
          </a:xfrm>
          <a:prstGeom prst="rect">
            <a:avLst/>
          </a:prstGeom>
          <a:noFill/>
        </p:spPr>
        <p:txBody>
          <a:bodyPr wrap="square" rtlCol="0">
            <a:spAutoFit/>
          </a:bodyPr>
          <a:lstStyle/>
          <a:p>
            <a:pPr algn="l"/>
            <a:r>
              <a:rPr lang="bn-BD" sz="2800" b="1" dirty="0"/>
              <a:t>চিত্র -</a:t>
            </a:r>
            <a:r>
              <a:rPr lang="bn-BD" sz="2400" b="1" dirty="0" err="1"/>
              <a:t>পঞ্চতন্ত্র</a:t>
            </a:r>
            <a:endParaRPr lang="en-US" sz="2400" dirty="0"/>
          </a:p>
        </p:txBody>
      </p:sp>
      <p:pic>
        <p:nvPicPr>
          <p:cNvPr id="19" name="Picture 19">
            <a:extLst>
              <a:ext uri="{FF2B5EF4-FFF2-40B4-BE49-F238E27FC236}">
                <a16:creationId xmlns:a16="http://schemas.microsoft.com/office/drawing/2014/main" xmlns="" id="{970AAD71-BFF2-0440-78BC-2755BC35F16A}"/>
              </a:ext>
            </a:extLst>
          </p:cNvPr>
          <p:cNvPicPr>
            <a:picLocks noChangeAspect="1"/>
          </p:cNvPicPr>
          <p:nvPr/>
        </p:nvPicPr>
        <p:blipFill>
          <a:blip r:embed="rId3"/>
          <a:stretch>
            <a:fillRect/>
          </a:stretch>
        </p:blipFill>
        <p:spPr>
          <a:xfrm>
            <a:off x="7652291" y="3389559"/>
            <a:ext cx="1671030" cy="2316649"/>
          </a:xfrm>
          <a:prstGeom prst="rect">
            <a:avLst/>
          </a:prstGeom>
          <a:ln w="88900" cap="sq" cmpd="thickThin">
            <a:solidFill>
              <a:srgbClr val="000000"/>
            </a:solidFill>
            <a:prstDash val="solid"/>
            <a:miter lim="800000"/>
          </a:ln>
          <a:effectLst>
            <a:innerShdw blurRad="76200">
              <a:srgbClr val="000000"/>
            </a:innerShdw>
          </a:effectLst>
        </p:spPr>
      </p:pic>
      <p:sp>
        <p:nvSpPr>
          <p:cNvPr id="21" name="Rectangle: Rounded Corners 20">
            <a:extLst>
              <a:ext uri="{FF2B5EF4-FFF2-40B4-BE49-F238E27FC236}">
                <a16:creationId xmlns:a16="http://schemas.microsoft.com/office/drawing/2014/main" xmlns="" id="{35D12954-19C9-932C-5632-877643737453}"/>
              </a:ext>
            </a:extLst>
          </p:cNvPr>
          <p:cNvSpPr/>
          <p:nvPr/>
        </p:nvSpPr>
        <p:spPr>
          <a:xfrm>
            <a:off x="7147829" y="5773403"/>
            <a:ext cx="2213180" cy="3222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xmlns="" id="{25BAE6BB-FC51-029C-7AE5-FD4CD5001725}"/>
              </a:ext>
            </a:extLst>
          </p:cNvPr>
          <p:cNvSpPr txBox="1"/>
          <p:nvPr/>
        </p:nvSpPr>
        <p:spPr>
          <a:xfrm>
            <a:off x="7073717" y="5668463"/>
            <a:ext cx="2563991" cy="523220"/>
          </a:xfrm>
          <a:prstGeom prst="rect">
            <a:avLst/>
          </a:prstGeom>
          <a:noFill/>
        </p:spPr>
        <p:txBody>
          <a:bodyPr wrap="square" rtlCol="0">
            <a:spAutoFit/>
          </a:bodyPr>
          <a:lstStyle/>
          <a:p>
            <a:pPr algn="l"/>
            <a:r>
              <a:rPr lang="bn-BD" sz="2800" b="1" dirty="0"/>
              <a:t>চিত্র -</a:t>
            </a:r>
            <a:r>
              <a:rPr lang="bn-BD" sz="2400" b="1" dirty="0"/>
              <a:t> বাণী </a:t>
            </a:r>
            <a:r>
              <a:rPr lang="bn-BD" sz="2400" b="1" dirty="0" err="1"/>
              <a:t>থাণী</a:t>
            </a:r>
            <a:endParaRPr lang="en-US" sz="2400" b="1" dirty="0"/>
          </a:p>
        </p:txBody>
      </p:sp>
    </p:spTree>
    <p:extLst>
      <p:ext uri="{BB962C8B-B14F-4D97-AF65-F5344CB8AC3E}">
        <p14:creationId xmlns:p14="http://schemas.microsoft.com/office/powerpoint/2010/main" val="422039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8BA7A19-1E92-313F-276D-674E63FB4FF9}"/>
              </a:ext>
            </a:extLst>
          </p:cNvPr>
          <p:cNvSpPr/>
          <p:nvPr/>
        </p:nvSpPr>
        <p:spPr>
          <a:xfrm>
            <a:off x="471052" y="504210"/>
            <a:ext cx="11314307" cy="60272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E0660569-BEDA-DE4D-3AD7-5276B38A01EC}"/>
              </a:ext>
            </a:extLst>
          </p:cNvPr>
          <p:cNvSpPr/>
          <p:nvPr/>
        </p:nvSpPr>
        <p:spPr>
          <a:xfrm>
            <a:off x="8756724" y="6218061"/>
            <a:ext cx="2964224" cy="406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5293160D-0E00-92A8-868C-47F1BBD4AF54}"/>
              </a:ext>
            </a:extLst>
          </p:cNvPr>
          <p:cNvSpPr txBox="1"/>
          <p:nvPr/>
        </p:nvSpPr>
        <p:spPr>
          <a:xfrm>
            <a:off x="736524" y="2931704"/>
            <a:ext cx="7971629" cy="2677656"/>
          </a:xfrm>
          <a:prstGeom prst="rect">
            <a:avLst/>
          </a:prstGeom>
          <a:noFill/>
        </p:spPr>
        <p:txBody>
          <a:bodyPr wrap="square" rtlCol="0">
            <a:spAutoFit/>
          </a:bodyPr>
          <a:lstStyle/>
          <a:p>
            <a:pPr algn="l"/>
            <a:r>
              <a:rPr lang="bn-BD" sz="2400" b="1" dirty="0" err="1"/>
              <a:t>যোধপুরশৈলীর</a:t>
            </a:r>
            <a:r>
              <a:rPr lang="bn-BD" sz="2400" b="1" dirty="0"/>
              <a:t> একটি উল্লেখযোগ্য সৃষ্টি 'ঢোলা মার্জনী' (</a:t>
            </a:r>
            <a:r>
              <a:rPr lang="en-US" sz="2400" b="1" dirty="0" err="1"/>
              <a:t>Dhola</a:t>
            </a:r>
            <a:r>
              <a:rPr lang="en-US" sz="2400" b="1" dirty="0"/>
              <a:t> </a:t>
            </a:r>
            <a:r>
              <a:rPr lang="en-US" sz="2400" b="1" dirty="0" err="1"/>
              <a:t>Marvani</a:t>
            </a:r>
            <a:r>
              <a:rPr lang="en-US" sz="2400" b="1" dirty="0"/>
              <a:t>) </a:t>
            </a:r>
            <a:r>
              <a:rPr lang="bn-BD" sz="2400" b="1" dirty="0"/>
              <a:t>গাথাকে অবলম্বন করে ১২১টি ধারাবাহিক চিত্রের সমাহার। চিত্রগুলিতে ঢোলা ও মার্জনী তাঁদের </a:t>
            </a:r>
            <a:r>
              <a:rPr lang="bn-BD" sz="2400" b="1" dirty="0" err="1"/>
              <a:t>প্রিয়</a:t>
            </a:r>
            <a:r>
              <a:rPr lang="bn-BD" sz="2400" b="1" dirty="0"/>
              <a:t> উট </a:t>
            </a:r>
            <a:r>
              <a:rPr lang="bn-BD" sz="2400" b="1" dirty="0" err="1"/>
              <a:t>মারু</a:t>
            </a:r>
            <a:r>
              <a:rPr lang="bn-BD" sz="2400" b="1" dirty="0"/>
              <a:t>-র পিঠে চড়ে গমন করছেন। উটের </a:t>
            </a:r>
            <a:r>
              <a:rPr lang="bn-BD" sz="2400" b="1" dirty="0" err="1"/>
              <a:t>ঊর্ধ্বস্থিত</a:t>
            </a:r>
            <a:r>
              <a:rPr lang="bn-BD" sz="2400" b="1" dirty="0"/>
              <a:t> মুখ এবং </a:t>
            </a:r>
            <a:r>
              <a:rPr lang="bn-BD" sz="2400" b="1" dirty="0" err="1"/>
              <a:t>কোনাকুনি</a:t>
            </a:r>
            <a:r>
              <a:rPr lang="bn-BD" sz="2400" b="1" dirty="0"/>
              <a:t> আঁকা </a:t>
            </a:r>
            <a:r>
              <a:rPr lang="bn-BD" sz="2400" b="1" dirty="0" err="1"/>
              <a:t>পা'গুলি</a:t>
            </a:r>
            <a:r>
              <a:rPr lang="bn-BD" sz="2400" b="1" dirty="0"/>
              <a:t> উটের </a:t>
            </a:r>
            <a:r>
              <a:rPr lang="bn-BD" sz="2400" b="1" dirty="0" err="1"/>
              <a:t>গতিময়তাকে</a:t>
            </a:r>
            <a:r>
              <a:rPr lang="bn-BD" sz="2400" b="1" dirty="0"/>
              <a:t> প্রকাশ করে। আপাত নিরীহ লাল </a:t>
            </a:r>
            <a:r>
              <a:rPr lang="bn-BD" sz="2400" b="1" dirty="0" err="1"/>
              <a:t>পশ্চাদভূমিতে</a:t>
            </a:r>
            <a:r>
              <a:rPr lang="bn-BD" sz="2400" b="1" dirty="0"/>
              <a:t> এনামেলের মত ঝলমলে রঙে চিত্রগুলি রচিত </a:t>
            </a:r>
            <a:r>
              <a:rPr lang="bn-BD" sz="2400" b="1" dirty="0" err="1"/>
              <a:t>হয়</a:t>
            </a:r>
            <a:r>
              <a:rPr lang="bn-BD" sz="2400" b="1" dirty="0"/>
              <a:t>।</a:t>
            </a:r>
            <a:endParaRPr lang="en-US" sz="2400" b="1" dirty="0"/>
          </a:p>
        </p:txBody>
      </p:sp>
      <p:pic>
        <p:nvPicPr>
          <p:cNvPr id="4" name="Picture 7">
            <a:extLst>
              <a:ext uri="{FF2B5EF4-FFF2-40B4-BE49-F238E27FC236}">
                <a16:creationId xmlns:a16="http://schemas.microsoft.com/office/drawing/2014/main" xmlns="" id="{4A88851E-9F74-1223-6719-612333CA8FCE}"/>
              </a:ext>
            </a:extLst>
          </p:cNvPr>
          <p:cNvPicPr>
            <a:picLocks noChangeAspect="1"/>
          </p:cNvPicPr>
          <p:nvPr/>
        </p:nvPicPr>
        <p:blipFill>
          <a:blip r:embed="rId2"/>
          <a:stretch>
            <a:fillRect/>
          </a:stretch>
        </p:blipFill>
        <p:spPr>
          <a:xfrm>
            <a:off x="8817431" y="2687453"/>
            <a:ext cx="2818520" cy="3506711"/>
          </a:xfrm>
          <a:prstGeom prst="rect">
            <a:avLst/>
          </a:prstGeom>
        </p:spPr>
      </p:pic>
      <p:sp>
        <p:nvSpPr>
          <p:cNvPr id="3" name="TextBox 2">
            <a:extLst>
              <a:ext uri="{FF2B5EF4-FFF2-40B4-BE49-F238E27FC236}">
                <a16:creationId xmlns:a16="http://schemas.microsoft.com/office/drawing/2014/main" xmlns="" id="{CBC87958-FC6F-45FF-13DB-FF6602A43E83}"/>
              </a:ext>
            </a:extLst>
          </p:cNvPr>
          <p:cNvSpPr txBox="1"/>
          <p:nvPr/>
        </p:nvSpPr>
        <p:spPr>
          <a:xfrm>
            <a:off x="8817431" y="6194164"/>
            <a:ext cx="3239085" cy="523220"/>
          </a:xfrm>
          <a:prstGeom prst="rect">
            <a:avLst/>
          </a:prstGeom>
          <a:noFill/>
        </p:spPr>
        <p:txBody>
          <a:bodyPr wrap="square" rtlCol="0">
            <a:spAutoFit/>
          </a:bodyPr>
          <a:lstStyle/>
          <a:p>
            <a:pPr algn="l"/>
            <a:r>
              <a:rPr lang="bn-BD" sz="2800" b="1" dirty="0"/>
              <a:t>চিত্র -</a:t>
            </a:r>
            <a:r>
              <a:rPr lang="bn-BD" sz="2400" b="1" dirty="0"/>
              <a:t> ঢোলা মার্জনী</a:t>
            </a:r>
            <a:endParaRPr lang="en-US" sz="2400" dirty="0"/>
          </a:p>
        </p:txBody>
      </p:sp>
      <p:sp>
        <p:nvSpPr>
          <p:cNvPr id="12" name="TextBox 11">
            <a:extLst>
              <a:ext uri="{FF2B5EF4-FFF2-40B4-BE49-F238E27FC236}">
                <a16:creationId xmlns:a16="http://schemas.microsoft.com/office/drawing/2014/main" xmlns="" id="{75095596-5F7C-854E-82D6-66D80B881B76}"/>
              </a:ext>
            </a:extLst>
          </p:cNvPr>
          <p:cNvSpPr txBox="1"/>
          <p:nvPr/>
        </p:nvSpPr>
        <p:spPr>
          <a:xfrm>
            <a:off x="736524" y="748461"/>
            <a:ext cx="11210714" cy="1938992"/>
          </a:xfrm>
          <a:prstGeom prst="rect">
            <a:avLst/>
          </a:prstGeom>
          <a:noFill/>
        </p:spPr>
        <p:txBody>
          <a:bodyPr wrap="square" rtlCol="0">
            <a:spAutoFit/>
          </a:bodyPr>
          <a:lstStyle/>
          <a:p>
            <a:pPr algn="l"/>
            <a:r>
              <a:rPr lang="bn-BD" sz="2400" b="1" dirty="0"/>
              <a:t>রাজা বিজয় সিংহের আমলে </a:t>
            </a:r>
            <a:r>
              <a:rPr lang="bn-BD" sz="2400" b="1" dirty="0" err="1"/>
              <a:t>যোধপুরশৈলীর</a:t>
            </a:r>
            <a:r>
              <a:rPr lang="bn-BD" sz="2400" b="1" dirty="0"/>
              <a:t> পূর্ণাঙ্গ বিকাশ ঘটে। </a:t>
            </a:r>
            <a:r>
              <a:rPr lang="bn-BD" sz="2400" b="1" dirty="0" err="1"/>
              <a:t>এইসময়</a:t>
            </a:r>
            <a:r>
              <a:rPr lang="bn-BD" sz="2400" b="1" dirty="0"/>
              <a:t> ছবিতে </a:t>
            </a:r>
            <a:r>
              <a:rPr lang="bn-BD" sz="2400" b="1" dirty="0" err="1"/>
              <a:t>ছন্দবদ্ধ</a:t>
            </a:r>
            <a:r>
              <a:rPr lang="bn-BD" sz="2400" b="1" dirty="0"/>
              <a:t> রেখার মত রঙের ছটা লক্ষ্য করা </a:t>
            </a:r>
            <a:r>
              <a:rPr lang="bn-BD" sz="2400" b="1" dirty="0" err="1"/>
              <a:t>যায়</a:t>
            </a:r>
            <a:r>
              <a:rPr lang="bn-BD" sz="2400" b="1" dirty="0"/>
              <a:t>। </a:t>
            </a:r>
          </a:p>
          <a:p>
            <a:pPr algn="l"/>
            <a:r>
              <a:rPr lang="bn-BD" sz="2400" b="1" dirty="0"/>
              <a:t>                           রাজা </a:t>
            </a:r>
            <a:r>
              <a:rPr lang="bn-BD" sz="2400" b="1" dirty="0" err="1"/>
              <a:t>মানসিংহের</a:t>
            </a:r>
            <a:r>
              <a:rPr lang="bn-BD" sz="2400" b="1" dirty="0"/>
              <a:t> আমলে (১৮৩৩-৪৩ </a:t>
            </a:r>
            <a:r>
              <a:rPr lang="bn-BD" sz="2400" b="1" dirty="0" err="1"/>
              <a:t>খ্রিস্টাব্দ</a:t>
            </a:r>
            <a:r>
              <a:rPr lang="bn-BD" sz="2400" b="1" dirty="0"/>
              <a:t>) </a:t>
            </a:r>
            <a:r>
              <a:rPr lang="bn-BD" sz="2400" b="1" dirty="0" err="1"/>
              <a:t>যোধপুরশৈলী</a:t>
            </a:r>
            <a:r>
              <a:rPr lang="bn-BD" sz="2400" b="1" dirty="0"/>
              <a:t> সর্বোত্তম </a:t>
            </a:r>
            <a:r>
              <a:rPr lang="bn-BD" sz="2400" b="1" dirty="0" err="1"/>
              <a:t>পর্যায়ে</a:t>
            </a:r>
            <a:r>
              <a:rPr lang="bn-BD" sz="2400" b="1" dirty="0"/>
              <a:t> </a:t>
            </a:r>
            <a:r>
              <a:rPr lang="bn-BD" sz="2400" b="1" dirty="0" err="1"/>
              <a:t>পৌছায়</a:t>
            </a:r>
            <a:r>
              <a:rPr lang="bn-BD" sz="2400" b="1" dirty="0"/>
              <a:t>। '</a:t>
            </a:r>
            <a:r>
              <a:rPr lang="bn-BD" sz="2400" b="1" dirty="0" err="1"/>
              <a:t>দুর্গাচরিত</a:t>
            </a:r>
            <a:r>
              <a:rPr lang="bn-BD" sz="2400" b="1" dirty="0"/>
              <a:t>', '</a:t>
            </a:r>
            <a:r>
              <a:rPr lang="bn-BD" sz="2400" b="1" dirty="0" err="1"/>
              <a:t>পঞ্চতন্ত্র</a:t>
            </a:r>
            <a:r>
              <a:rPr lang="bn-BD" sz="2400" b="1" dirty="0"/>
              <a:t>', '</a:t>
            </a:r>
            <a:r>
              <a:rPr lang="bn-BD" sz="2400" b="1" dirty="0" err="1"/>
              <a:t>নলচরিত</a:t>
            </a:r>
            <a:r>
              <a:rPr lang="bn-BD" sz="2400" b="1" dirty="0"/>
              <a:t>', '</a:t>
            </a:r>
            <a:r>
              <a:rPr lang="bn-BD" sz="2400" b="1" dirty="0" err="1"/>
              <a:t>শিবপুরাণ</a:t>
            </a:r>
            <a:r>
              <a:rPr lang="bn-BD" sz="2400" b="1" dirty="0"/>
              <a:t>' গ্রন্থের </a:t>
            </a:r>
            <a:r>
              <a:rPr lang="bn-BD" sz="2400" b="1" dirty="0" err="1"/>
              <a:t>চিত্রায়নের</a:t>
            </a:r>
            <a:r>
              <a:rPr lang="bn-BD" sz="2400" b="1" dirty="0"/>
              <a:t> পাশাপাশি </a:t>
            </a:r>
            <a:r>
              <a:rPr lang="bn-BD" sz="2400" b="1" dirty="0" err="1"/>
              <a:t>স্বয়ং</a:t>
            </a:r>
            <a:r>
              <a:rPr lang="bn-BD" sz="2400" b="1" dirty="0"/>
              <a:t> রাজা </a:t>
            </a:r>
            <a:r>
              <a:rPr lang="bn-BD" sz="2400" b="1" dirty="0" err="1"/>
              <a:t>মানসিংহের</a:t>
            </a:r>
            <a:r>
              <a:rPr lang="bn-BD" sz="2400" b="1" dirty="0"/>
              <a:t> রচিত '</a:t>
            </a:r>
            <a:r>
              <a:rPr lang="bn-BD" sz="2400" b="1" dirty="0" err="1"/>
              <a:t>কৃষ্ণবিলাস</a:t>
            </a:r>
            <a:r>
              <a:rPr lang="bn-BD" sz="2400" b="1" dirty="0"/>
              <a:t>' পুথিটি </a:t>
            </a:r>
            <a:r>
              <a:rPr lang="bn-BD" sz="2400" b="1" dirty="0" err="1"/>
              <a:t>চিত্রশোভিত</a:t>
            </a:r>
            <a:r>
              <a:rPr lang="bn-BD" sz="2400" b="1" dirty="0"/>
              <a:t> করা </a:t>
            </a:r>
            <a:r>
              <a:rPr lang="bn-BD" sz="2400" b="1" dirty="0" err="1"/>
              <a:t>হয়</a:t>
            </a:r>
            <a:r>
              <a:rPr lang="bn-BD" sz="2400" b="1" dirty="0"/>
              <a:t>।</a:t>
            </a:r>
            <a:endParaRPr lang="en-US" sz="2400" b="1" dirty="0"/>
          </a:p>
        </p:txBody>
      </p:sp>
    </p:spTree>
    <p:extLst>
      <p:ext uri="{BB962C8B-B14F-4D97-AF65-F5344CB8AC3E}">
        <p14:creationId xmlns:p14="http://schemas.microsoft.com/office/powerpoint/2010/main" val="118769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DFE2AFF-DADB-850E-F8B0-83C5EEF2873C}"/>
              </a:ext>
            </a:extLst>
          </p:cNvPr>
          <p:cNvSpPr/>
          <p:nvPr/>
        </p:nvSpPr>
        <p:spPr>
          <a:xfrm>
            <a:off x="543025" y="570014"/>
            <a:ext cx="11116385" cy="58714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2AD384EC-8DCD-D424-FDAA-1E8A07809F58}"/>
              </a:ext>
            </a:extLst>
          </p:cNvPr>
          <p:cNvSpPr txBox="1"/>
          <p:nvPr/>
        </p:nvSpPr>
        <p:spPr>
          <a:xfrm rot="10800000" flipV="1">
            <a:off x="1081011" y="1353649"/>
            <a:ext cx="6382619" cy="3416320"/>
          </a:xfrm>
          <a:prstGeom prst="rect">
            <a:avLst/>
          </a:prstGeom>
          <a:noFill/>
        </p:spPr>
        <p:txBody>
          <a:bodyPr wrap="square" rtlCol="0">
            <a:spAutoFit/>
          </a:bodyPr>
          <a:lstStyle/>
          <a:p>
            <a:pPr algn="l"/>
            <a:r>
              <a:rPr lang="bn-BD" sz="2400" b="1" dirty="0" err="1"/>
              <a:t>যোধপুরশৈলীতে</a:t>
            </a:r>
            <a:r>
              <a:rPr lang="bn-BD" sz="2400" b="1" dirty="0"/>
              <a:t> </a:t>
            </a:r>
            <a:r>
              <a:rPr lang="bn-BD" sz="2400" b="1" dirty="0" err="1"/>
              <a:t>জাহাঙ্গীরশৈলীর</a:t>
            </a:r>
            <a:r>
              <a:rPr lang="bn-BD" sz="2400" b="1" dirty="0"/>
              <a:t> প্রভাব লক্ষ্য করা </a:t>
            </a:r>
            <a:r>
              <a:rPr lang="bn-BD" sz="2400" b="1" dirty="0" err="1"/>
              <a:t>যায়</a:t>
            </a:r>
            <a:r>
              <a:rPr lang="bn-BD" sz="2400" b="1" dirty="0"/>
              <a:t>। </a:t>
            </a:r>
            <a:r>
              <a:rPr lang="bn-BD" sz="2400" b="1" dirty="0" err="1"/>
              <a:t>যোধপুর</a:t>
            </a:r>
            <a:r>
              <a:rPr lang="bn-BD" sz="2400" b="1" dirty="0"/>
              <a:t> শৈলীতে </a:t>
            </a:r>
            <a:r>
              <a:rPr lang="bn-BD" sz="2400" b="1" dirty="0" err="1"/>
              <a:t>নারীদেহগুলি</a:t>
            </a:r>
            <a:r>
              <a:rPr lang="bn-BD" sz="2400" b="1" dirty="0"/>
              <a:t> লম্বা, </a:t>
            </a:r>
            <a:r>
              <a:rPr lang="bn-BD" sz="2400" b="1" dirty="0" err="1"/>
              <a:t>বিনুনি</a:t>
            </a:r>
            <a:r>
              <a:rPr lang="bn-BD" sz="2400" b="1" dirty="0"/>
              <a:t> উঁচু করে বাঁধা, কপাল উঁচু, চোখগুলি </a:t>
            </a:r>
            <a:r>
              <a:rPr lang="bn-BD" sz="2400" b="1" dirty="0" err="1"/>
              <a:t>দোয়েল</a:t>
            </a:r>
            <a:r>
              <a:rPr lang="bn-BD" sz="2400" b="1" dirty="0"/>
              <a:t> পাখির লেজের মত। অন্যান্য </a:t>
            </a:r>
            <a:r>
              <a:rPr lang="bn-BD" sz="2400" b="1" dirty="0" err="1"/>
              <a:t>রাজপুতশৈলীগুলির</a:t>
            </a:r>
            <a:r>
              <a:rPr lang="bn-BD" sz="2400" b="1" dirty="0"/>
              <a:t> থেকে এটি অনেকটাই আলাদা। এগুলিতে </a:t>
            </a:r>
            <a:r>
              <a:rPr lang="bn-BD" sz="2400" b="1" dirty="0" err="1"/>
              <a:t>সূক্ষ্মতা</a:t>
            </a:r>
            <a:r>
              <a:rPr lang="bn-BD" sz="2400" b="1" dirty="0"/>
              <a:t> তুলনামূলক কম—পোশাক </a:t>
            </a:r>
            <a:r>
              <a:rPr lang="bn-BD" sz="2400" b="1" dirty="0" err="1"/>
              <a:t>আড়ম্বরপূর্ণ</a:t>
            </a:r>
            <a:r>
              <a:rPr lang="bn-BD" sz="2400" b="1" dirty="0"/>
              <a:t> এবং রঙ </a:t>
            </a:r>
            <a:r>
              <a:rPr lang="bn-BD" sz="2400" b="1" dirty="0" err="1"/>
              <a:t>উচ্ছ্বল</a:t>
            </a:r>
            <a:r>
              <a:rPr lang="bn-BD" sz="2400" b="1" dirty="0"/>
              <a:t>। তাঁবু বা শিবিরগুলি সাদা রঙে আঁকা; বেশ বড় আকারের। এই শৈলীর একটি বিখ্যাত চিত্র হল </a:t>
            </a:r>
            <a:r>
              <a:rPr lang="bn-BD" sz="2400" b="1" u="sng" dirty="0"/>
              <a:t>'</a:t>
            </a:r>
            <a:r>
              <a:rPr lang="bn-BD" sz="2400" b="1" u="sng" dirty="0" err="1"/>
              <a:t>চৌঘান</a:t>
            </a:r>
            <a:r>
              <a:rPr lang="bn-BD" sz="2400" b="1" u="sng" dirty="0"/>
              <a:t> </a:t>
            </a:r>
            <a:r>
              <a:rPr lang="bn-BD" sz="2400" b="1" u="sng" dirty="0" err="1"/>
              <a:t>খেলোয়াড়</a:t>
            </a:r>
            <a:r>
              <a:rPr lang="bn-BD" sz="2400" b="1" u="sng" dirty="0"/>
              <a:t>' </a:t>
            </a:r>
            <a:r>
              <a:rPr lang="bn-BD" sz="2400" b="1" dirty="0"/>
              <a:t>(</a:t>
            </a:r>
            <a:r>
              <a:rPr lang="en-US" sz="2400" b="1" dirty="0" err="1"/>
              <a:t>Chaughan</a:t>
            </a:r>
            <a:r>
              <a:rPr lang="en-US" sz="2400" b="1" dirty="0"/>
              <a:t> Players )</a:t>
            </a:r>
          </a:p>
        </p:txBody>
      </p:sp>
      <p:pic>
        <p:nvPicPr>
          <p:cNvPr id="8" name="Picture 2">
            <a:extLst>
              <a:ext uri="{FF2B5EF4-FFF2-40B4-BE49-F238E27FC236}">
                <a16:creationId xmlns:a16="http://schemas.microsoft.com/office/drawing/2014/main" xmlns="" id="{27AA91A8-34A8-7A3B-1633-DDA5D9561299}"/>
              </a:ext>
            </a:extLst>
          </p:cNvPr>
          <p:cNvPicPr>
            <a:picLocks noChangeAspect="1"/>
          </p:cNvPicPr>
          <p:nvPr/>
        </p:nvPicPr>
        <p:blipFill>
          <a:blip r:embed="rId2"/>
          <a:stretch>
            <a:fillRect/>
          </a:stretch>
        </p:blipFill>
        <p:spPr>
          <a:xfrm>
            <a:off x="7749915" y="1130762"/>
            <a:ext cx="3361075" cy="4404161"/>
          </a:xfrm>
          <a:prstGeom prst="rect">
            <a:avLst/>
          </a:prstGeom>
        </p:spPr>
      </p:pic>
      <p:sp>
        <p:nvSpPr>
          <p:cNvPr id="12" name="Rectangle: Rounded Corners 11">
            <a:extLst>
              <a:ext uri="{FF2B5EF4-FFF2-40B4-BE49-F238E27FC236}">
                <a16:creationId xmlns:a16="http://schemas.microsoft.com/office/drawing/2014/main" xmlns="" id="{EAA06782-28A9-BC85-9EAF-EA1A0E0D0C89}"/>
              </a:ext>
            </a:extLst>
          </p:cNvPr>
          <p:cNvSpPr/>
          <p:nvPr/>
        </p:nvSpPr>
        <p:spPr>
          <a:xfrm>
            <a:off x="7542632" y="5726583"/>
            <a:ext cx="3369931" cy="369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xmlns="" id="{F5A0789C-183F-D44D-27FD-D946E9B88651}"/>
              </a:ext>
            </a:extLst>
          </p:cNvPr>
          <p:cNvSpPr txBox="1"/>
          <p:nvPr/>
        </p:nvSpPr>
        <p:spPr>
          <a:xfrm>
            <a:off x="7542633" y="5726583"/>
            <a:ext cx="3568357" cy="523220"/>
          </a:xfrm>
          <a:prstGeom prst="rect">
            <a:avLst/>
          </a:prstGeom>
          <a:noFill/>
        </p:spPr>
        <p:txBody>
          <a:bodyPr wrap="square" rtlCol="0">
            <a:spAutoFit/>
          </a:bodyPr>
          <a:lstStyle/>
          <a:p>
            <a:pPr algn="l"/>
            <a:r>
              <a:rPr lang="bn-BD" sz="2800" b="1" dirty="0"/>
              <a:t>চিত্র - </a:t>
            </a:r>
            <a:r>
              <a:rPr lang="bn-BD" sz="2400" b="1" dirty="0" err="1"/>
              <a:t>চৌঘান</a:t>
            </a:r>
            <a:r>
              <a:rPr lang="bn-BD" sz="2400" b="1" dirty="0"/>
              <a:t> </a:t>
            </a:r>
            <a:r>
              <a:rPr lang="bn-BD" sz="2400" b="1" dirty="0" err="1"/>
              <a:t>খেলোয়াড়</a:t>
            </a:r>
            <a:endParaRPr lang="en-US" sz="2400" dirty="0"/>
          </a:p>
        </p:txBody>
      </p:sp>
    </p:spTree>
    <p:extLst>
      <p:ext uri="{BB962C8B-B14F-4D97-AF65-F5344CB8AC3E}">
        <p14:creationId xmlns:p14="http://schemas.microsoft.com/office/powerpoint/2010/main" val="359125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xmlns="" id="{AD145D91-BAC0-3809-8417-4548C40C18DD}"/>
              </a:ext>
            </a:extLst>
          </p:cNvPr>
          <p:cNvSpPr/>
          <p:nvPr/>
        </p:nvSpPr>
        <p:spPr>
          <a:xfrm>
            <a:off x="527192" y="475282"/>
            <a:ext cx="11137616" cy="5907435"/>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DEB4E193-C6BA-661A-CD39-51FAE4DB38B3}"/>
              </a:ext>
            </a:extLst>
          </p:cNvPr>
          <p:cNvSpPr txBox="1"/>
          <p:nvPr/>
        </p:nvSpPr>
        <p:spPr>
          <a:xfrm rot="10800000" flipV="1">
            <a:off x="783163" y="1317232"/>
            <a:ext cx="11137616" cy="1569660"/>
          </a:xfrm>
          <a:prstGeom prst="rect">
            <a:avLst/>
          </a:prstGeom>
          <a:noFill/>
        </p:spPr>
        <p:txBody>
          <a:bodyPr wrap="square" rtlCol="0">
            <a:spAutoFit/>
          </a:bodyPr>
          <a:lstStyle/>
          <a:p>
            <a:pPr algn="l"/>
            <a:r>
              <a:rPr lang="bn-BD" sz="2400" b="1" dirty="0" err="1"/>
              <a:t>রাজস্থানী</a:t>
            </a:r>
            <a:r>
              <a:rPr lang="bn-BD" sz="2400" b="1" dirty="0"/>
              <a:t> </a:t>
            </a:r>
            <a:r>
              <a:rPr lang="bn-BD" sz="2400" b="1" dirty="0" err="1"/>
              <a:t>চিত্রকলায়</a:t>
            </a:r>
            <a:r>
              <a:rPr lang="bn-BD" sz="2400" b="1" dirty="0"/>
              <a:t> </a:t>
            </a:r>
            <a:r>
              <a:rPr lang="bn-BD" sz="2400" b="1" dirty="0" err="1"/>
              <a:t>জয়পুরশৈলীর</a:t>
            </a:r>
            <a:r>
              <a:rPr lang="bn-BD" sz="2400" b="1" dirty="0"/>
              <a:t> একটি বিশেষ স্থান রয়েছে। রাজস্থানের মধ্যে </a:t>
            </a:r>
            <a:r>
              <a:rPr lang="bn-BD" sz="2400" b="1" dirty="0" err="1"/>
              <a:t>জয়পুরের</a:t>
            </a:r>
            <a:r>
              <a:rPr lang="bn-BD" sz="2400" b="1" dirty="0"/>
              <a:t> সঙ্গেই </a:t>
            </a:r>
            <a:r>
              <a:rPr lang="bn-BD" sz="2400" b="1" dirty="0" err="1"/>
              <a:t>মুঘল</a:t>
            </a:r>
            <a:r>
              <a:rPr lang="bn-BD" sz="2400" b="1" dirty="0"/>
              <a:t> দরবারের </a:t>
            </a:r>
            <a:r>
              <a:rPr lang="bn-BD" sz="2400" b="1" dirty="0" err="1"/>
              <a:t>বহুদিনের</a:t>
            </a:r>
            <a:r>
              <a:rPr lang="bn-BD" sz="2400" b="1" dirty="0"/>
              <a:t> ঘনিষ্ঠতা </a:t>
            </a:r>
            <a:r>
              <a:rPr lang="bn-BD" sz="2400" b="1" dirty="0" err="1"/>
              <a:t>থাকায়</a:t>
            </a:r>
            <a:r>
              <a:rPr lang="bn-BD" sz="2400" b="1" dirty="0"/>
              <a:t> </a:t>
            </a:r>
            <a:r>
              <a:rPr lang="bn-BD" sz="2400" b="1" dirty="0" err="1"/>
              <a:t>জয়পুর</a:t>
            </a:r>
            <a:r>
              <a:rPr lang="bn-BD" sz="2400" b="1" dirty="0"/>
              <a:t> চিত্রকলার একটি শ্রেষ্ঠ কেন্দ্রে পরিণত </a:t>
            </a:r>
            <a:r>
              <a:rPr lang="bn-BD" sz="2400" b="1" dirty="0" err="1"/>
              <a:t>হয়</a:t>
            </a:r>
            <a:r>
              <a:rPr lang="bn-BD" sz="2400" b="1" dirty="0"/>
              <a:t>। </a:t>
            </a:r>
            <a:r>
              <a:rPr lang="bn-BD" sz="2400" b="1" dirty="0" err="1"/>
              <a:t>জয়পুরী</a:t>
            </a:r>
            <a:r>
              <a:rPr lang="bn-BD" sz="2400" b="1" dirty="0"/>
              <a:t> পর্বের </a:t>
            </a:r>
            <a:r>
              <a:rPr lang="bn-BD" sz="2400" b="1" dirty="0" err="1"/>
              <a:t>নায়ক-নায়িকার</a:t>
            </a:r>
            <a:r>
              <a:rPr lang="bn-BD" sz="2400" b="1" dirty="0"/>
              <a:t> মুখের </a:t>
            </a:r>
            <a:r>
              <a:rPr lang="bn-BD" sz="2400" b="1" dirty="0" err="1"/>
              <a:t>গড়ন</a:t>
            </a:r>
            <a:r>
              <a:rPr lang="bn-BD" sz="2400" b="1" dirty="0"/>
              <a:t>, রঙের ঔজ্জ্বল্য ও সুন্দর রেখা- সম্পাত অত্যন্ত </a:t>
            </a:r>
            <a:r>
              <a:rPr lang="bn-BD" sz="2400" b="1" dirty="0" err="1"/>
              <a:t>মনোমুগ্ধকর</a:t>
            </a:r>
            <a:r>
              <a:rPr lang="bn-BD" sz="2400" b="1" dirty="0"/>
              <a:t>।</a:t>
            </a:r>
          </a:p>
        </p:txBody>
      </p:sp>
      <p:sp>
        <p:nvSpPr>
          <p:cNvPr id="6" name="TextBox 5">
            <a:extLst>
              <a:ext uri="{FF2B5EF4-FFF2-40B4-BE49-F238E27FC236}">
                <a16:creationId xmlns:a16="http://schemas.microsoft.com/office/drawing/2014/main" xmlns="" id="{A4710B8E-0441-2452-2B64-188E92CB0A7D}"/>
              </a:ext>
            </a:extLst>
          </p:cNvPr>
          <p:cNvSpPr txBox="1"/>
          <p:nvPr/>
        </p:nvSpPr>
        <p:spPr>
          <a:xfrm>
            <a:off x="925827" y="3086191"/>
            <a:ext cx="6365083" cy="2308324"/>
          </a:xfrm>
          <a:prstGeom prst="rect">
            <a:avLst/>
          </a:prstGeom>
          <a:noFill/>
        </p:spPr>
        <p:txBody>
          <a:bodyPr wrap="square" rtlCol="0">
            <a:spAutoFit/>
          </a:bodyPr>
          <a:lstStyle/>
          <a:p>
            <a:pPr algn="l"/>
            <a:r>
              <a:rPr lang="bn-BD" sz="2400" b="1" dirty="0"/>
              <a:t>সম্ভবত </a:t>
            </a:r>
            <a:r>
              <a:rPr lang="bn-BD" sz="2400" b="1" dirty="0" err="1"/>
              <a:t>জয়পুরী</a:t>
            </a:r>
            <a:r>
              <a:rPr lang="bn-BD" sz="2400" b="1" dirty="0"/>
              <a:t> শিল্পীরাই সর্বপ্রথম '</a:t>
            </a:r>
            <a:r>
              <a:rPr lang="bn-BD" sz="2400" b="1" dirty="0" err="1"/>
              <a:t>রাগমালা</a:t>
            </a:r>
            <a:r>
              <a:rPr lang="bn-BD" sz="2400" b="1" dirty="0"/>
              <a:t>' ছত্রিশ রাগিণীর চিত্র অঙ্কন করেন। তারপর ভারতের সর্ব অঞ্চলের শিল্পীরাই '</a:t>
            </a:r>
            <a:r>
              <a:rPr lang="bn-BD" sz="2400" b="1" dirty="0" err="1"/>
              <a:t>রাগমালা</a:t>
            </a:r>
            <a:r>
              <a:rPr lang="bn-BD" sz="2400" b="1" dirty="0"/>
              <a:t> চিত্র অঙ্কন করতে থাকেন। </a:t>
            </a:r>
            <a:r>
              <a:rPr lang="bn-BD" sz="2400" b="1" dirty="0" err="1"/>
              <a:t>এসম্পর্কে</a:t>
            </a:r>
            <a:r>
              <a:rPr lang="bn-BD" sz="2400" b="1" dirty="0"/>
              <a:t> নানা </a:t>
            </a:r>
            <a:r>
              <a:rPr lang="bn-BD" sz="2400" b="1" dirty="0" err="1"/>
              <a:t>মতবাদ</a:t>
            </a:r>
            <a:r>
              <a:rPr lang="bn-BD" sz="2400" b="1" dirty="0"/>
              <a:t> প্রচলিত </a:t>
            </a:r>
            <a:r>
              <a:rPr lang="bn-BD" sz="2400" b="1" dirty="0" err="1"/>
              <a:t>থাকায়</a:t>
            </a:r>
            <a:r>
              <a:rPr lang="bn-BD" sz="2400" b="1" dirty="0"/>
              <a:t> এই </a:t>
            </a:r>
            <a:r>
              <a:rPr lang="bn-BD" sz="2400" b="1" dirty="0" err="1"/>
              <a:t>রাগমালারও</a:t>
            </a:r>
            <a:r>
              <a:rPr lang="bn-BD" sz="2400" b="1" dirty="0"/>
              <a:t> বহু বিভিন্ন রূপ দেখতে </a:t>
            </a:r>
            <a:r>
              <a:rPr lang="bn-BD" sz="2400" b="1" dirty="0" err="1"/>
              <a:t>পাওয়া</a:t>
            </a:r>
            <a:r>
              <a:rPr lang="bn-BD" sz="2400" b="1" dirty="0"/>
              <a:t> </a:t>
            </a:r>
            <a:r>
              <a:rPr lang="bn-BD" sz="2400" b="1" dirty="0" err="1"/>
              <a:t>যায়</a:t>
            </a:r>
            <a:r>
              <a:rPr lang="bn-BD" sz="2400" b="1" dirty="0"/>
              <a:t>।</a:t>
            </a:r>
            <a:endParaRPr lang="en-US" sz="2400" dirty="0"/>
          </a:p>
        </p:txBody>
      </p:sp>
      <p:sp>
        <p:nvSpPr>
          <p:cNvPr id="7" name="Plaque 6">
            <a:extLst>
              <a:ext uri="{FF2B5EF4-FFF2-40B4-BE49-F238E27FC236}">
                <a16:creationId xmlns:a16="http://schemas.microsoft.com/office/drawing/2014/main" xmlns="" id="{F5A866D3-8493-C2A5-37F9-DB5C0E09FB34}"/>
              </a:ext>
            </a:extLst>
          </p:cNvPr>
          <p:cNvSpPr/>
          <p:nvPr/>
        </p:nvSpPr>
        <p:spPr>
          <a:xfrm>
            <a:off x="4335619" y="0"/>
            <a:ext cx="4960781" cy="81968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1EE77B37-96BD-92F8-F165-EC183CBAA966}"/>
              </a:ext>
            </a:extLst>
          </p:cNvPr>
          <p:cNvSpPr txBox="1"/>
          <p:nvPr/>
        </p:nvSpPr>
        <p:spPr>
          <a:xfrm>
            <a:off x="4901090" y="-103650"/>
            <a:ext cx="3252310" cy="923330"/>
          </a:xfrm>
          <a:prstGeom prst="rect">
            <a:avLst/>
          </a:prstGeom>
          <a:noFill/>
        </p:spPr>
        <p:txBody>
          <a:bodyPr wrap="square" rtlCol="0">
            <a:spAutoFit/>
          </a:bodyPr>
          <a:lstStyle/>
          <a:p>
            <a:pPr algn="l"/>
            <a:r>
              <a:rPr lang="bn-BD" sz="5400" b="1" u="sng" dirty="0" err="1"/>
              <a:t>জয়পুর</a:t>
            </a:r>
            <a:endParaRPr lang="en-US" sz="5400" b="1" u="sng" dirty="0"/>
          </a:p>
        </p:txBody>
      </p:sp>
      <p:pic>
        <p:nvPicPr>
          <p:cNvPr id="2" name="Picture 3">
            <a:extLst>
              <a:ext uri="{FF2B5EF4-FFF2-40B4-BE49-F238E27FC236}">
                <a16:creationId xmlns:a16="http://schemas.microsoft.com/office/drawing/2014/main" xmlns="" id="{72C8C41A-328D-EFA4-5EFE-8D3D8D9742B0}"/>
              </a:ext>
            </a:extLst>
          </p:cNvPr>
          <p:cNvPicPr>
            <a:picLocks noChangeAspect="1"/>
          </p:cNvPicPr>
          <p:nvPr/>
        </p:nvPicPr>
        <p:blipFill>
          <a:blip r:embed="rId2"/>
          <a:stretch>
            <a:fillRect/>
          </a:stretch>
        </p:blipFill>
        <p:spPr>
          <a:xfrm>
            <a:off x="8431570" y="2749426"/>
            <a:ext cx="2092577" cy="3388822"/>
          </a:xfrm>
          <a:prstGeom prst="rect">
            <a:avLst/>
          </a:prstGeom>
        </p:spPr>
      </p:pic>
      <p:sp>
        <p:nvSpPr>
          <p:cNvPr id="11" name="Rectangle: Rounded Corners 10">
            <a:extLst>
              <a:ext uri="{FF2B5EF4-FFF2-40B4-BE49-F238E27FC236}">
                <a16:creationId xmlns:a16="http://schemas.microsoft.com/office/drawing/2014/main" xmlns="" id="{E5D09EF9-2B35-1B5F-CC41-79A22291F0C7}"/>
              </a:ext>
            </a:extLst>
          </p:cNvPr>
          <p:cNvSpPr/>
          <p:nvPr/>
        </p:nvSpPr>
        <p:spPr>
          <a:xfrm>
            <a:off x="7744423" y="6138248"/>
            <a:ext cx="3466870" cy="3884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xmlns="" id="{0581DAF5-337A-BC73-8B30-1DC5684F6968}"/>
              </a:ext>
            </a:extLst>
          </p:cNvPr>
          <p:cNvSpPr txBox="1"/>
          <p:nvPr/>
        </p:nvSpPr>
        <p:spPr>
          <a:xfrm>
            <a:off x="7601759" y="6121107"/>
            <a:ext cx="3752197" cy="523220"/>
          </a:xfrm>
          <a:prstGeom prst="rect">
            <a:avLst/>
          </a:prstGeom>
          <a:noFill/>
        </p:spPr>
        <p:txBody>
          <a:bodyPr wrap="square" rtlCol="0">
            <a:spAutoFit/>
          </a:bodyPr>
          <a:lstStyle/>
          <a:p>
            <a:pPr algn="l"/>
            <a:r>
              <a:rPr lang="bn-BD" sz="2800" b="1" dirty="0"/>
              <a:t>চিত্র - </a:t>
            </a:r>
            <a:r>
              <a:rPr lang="bn-BD" sz="2400" b="1" dirty="0" err="1"/>
              <a:t>চৌহানরাজ</a:t>
            </a:r>
            <a:r>
              <a:rPr lang="bn-BD" sz="2400" b="1" dirty="0"/>
              <a:t> </a:t>
            </a:r>
            <a:r>
              <a:rPr lang="bn-BD" sz="2400" b="1" dirty="0" err="1"/>
              <a:t>পৃথ্বীরাজ</a:t>
            </a:r>
            <a:endParaRPr lang="en-US" sz="2400" dirty="0"/>
          </a:p>
        </p:txBody>
      </p:sp>
    </p:spTree>
    <p:extLst>
      <p:ext uri="{BB962C8B-B14F-4D97-AF65-F5344CB8AC3E}">
        <p14:creationId xmlns:p14="http://schemas.microsoft.com/office/powerpoint/2010/main" val="248375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F35FBDB4-63AF-92D1-8AC7-A56CD6DF9FF7}"/>
              </a:ext>
            </a:extLst>
          </p:cNvPr>
          <p:cNvPicPr>
            <a:picLocks noChangeAspect="1"/>
          </p:cNvPicPr>
          <p:nvPr/>
        </p:nvPicPr>
        <p:blipFill>
          <a:blip r:embed="rId2"/>
          <a:stretch>
            <a:fillRect/>
          </a:stretch>
        </p:blipFill>
        <p:spPr>
          <a:xfrm>
            <a:off x="724663" y="575773"/>
            <a:ext cx="10664853" cy="5703755"/>
          </a:xfrm>
          <a:prstGeom prst="rect">
            <a:avLst/>
          </a:prstGeom>
        </p:spPr>
      </p:pic>
      <p:sp>
        <p:nvSpPr>
          <p:cNvPr id="2" name="Title 1">
            <a:extLst>
              <a:ext uri="{FF2B5EF4-FFF2-40B4-BE49-F238E27FC236}">
                <a16:creationId xmlns:a16="http://schemas.microsoft.com/office/drawing/2014/main" xmlns="" id="{1AEEC7E8-808B-BE81-DE72-D0262CED27AD}"/>
              </a:ext>
            </a:extLst>
          </p:cNvPr>
          <p:cNvSpPr>
            <a:spLocks noGrp="1"/>
          </p:cNvSpPr>
          <p:nvPr>
            <p:ph type="ctrTitle"/>
          </p:nvPr>
        </p:nvSpPr>
        <p:spPr>
          <a:xfrm>
            <a:off x="1163429" y="1367460"/>
            <a:ext cx="9236476" cy="1799292"/>
          </a:xfrm>
        </p:spPr>
        <p:txBody>
          <a:bodyPr/>
          <a:lstStyle/>
          <a:p>
            <a:r>
              <a:rPr lang="en-US" sz="6000" b="1" dirty="0">
                <a:solidFill>
                  <a:srgbClr val="FFFF00"/>
                </a:solidFill>
                <a:latin typeface="Arial Black" panose="020B0604020202020204" pitchFamily="34" charset="0"/>
                <a:cs typeface="Arial Black" panose="020B0604020202020204" pitchFamily="34" charset="0"/>
              </a:rPr>
              <a:t>DEPARTMENT  </a:t>
            </a:r>
            <a:br>
              <a:rPr lang="en-US" sz="6000" b="1" dirty="0">
                <a:solidFill>
                  <a:srgbClr val="FFFF00"/>
                </a:solidFill>
                <a:latin typeface="Arial Black" panose="020B0604020202020204" pitchFamily="34" charset="0"/>
                <a:cs typeface="Arial Black" panose="020B0604020202020204" pitchFamily="34" charset="0"/>
              </a:rPr>
            </a:br>
            <a:r>
              <a:rPr lang="en-US" sz="6000" b="1" dirty="0">
                <a:solidFill>
                  <a:srgbClr val="FFFF00"/>
                </a:solidFill>
                <a:latin typeface="Arial Black" panose="020B0604020202020204" pitchFamily="34" charset="0"/>
                <a:cs typeface="Arial Black" panose="020B0604020202020204" pitchFamily="34" charset="0"/>
              </a:rPr>
              <a:t>OF</a:t>
            </a:r>
            <a:br>
              <a:rPr lang="en-US" sz="6000" b="1" dirty="0">
                <a:solidFill>
                  <a:srgbClr val="FFFF00"/>
                </a:solidFill>
                <a:latin typeface="Arial Black" panose="020B0604020202020204" pitchFamily="34" charset="0"/>
                <a:cs typeface="Arial Black" panose="020B0604020202020204" pitchFamily="34" charset="0"/>
              </a:rPr>
            </a:br>
            <a:r>
              <a:rPr lang="en-US" sz="6000" b="1" dirty="0">
                <a:solidFill>
                  <a:srgbClr val="FFFF00"/>
                </a:solidFill>
                <a:latin typeface="Arial Black" panose="020B0604020202020204" pitchFamily="34" charset="0"/>
                <a:cs typeface="Arial Black" panose="020B0604020202020204" pitchFamily="34" charset="0"/>
              </a:rPr>
              <a:t>HISTORY </a:t>
            </a:r>
            <a:br>
              <a:rPr lang="en-US" sz="6000" b="1" dirty="0">
                <a:solidFill>
                  <a:srgbClr val="FFFF00"/>
                </a:solidFill>
                <a:latin typeface="Arial Black" panose="020B0604020202020204" pitchFamily="34" charset="0"/>
                <a:cs typeface="Arial Black" panose="020B0604020202020204" pitchFamily="34" charset="0"/>
              </a:rPr>
            </a:br>
            <a:endParaRPr lang="en-US" sz="6000" dirty="0">
              <a:solidFill>
                <a:srgbClr val="FFFF00"/>
              </a:solidFill>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xmlns="" id="{0F7FA6E3-86A0-FDF0-7A95-47AAED392D0C}"/>
              </a:ext>
            </a:extLst>
          </p:cNvPr>
          <p:cNvSpPr>
            <a:spLocks noGrp="1"/>
          </p:cNvSpPr>
          <p:nvPr>
            <p:ph type="subTitle" idx="1"/>
          </p:nvPr>
        </p:nvSpPr>
        <p:spPr>
          <a:xfrm rot="10800000" flipV="1">
            <a:off x="1676399" y="3292703"/>
            <a:ext cx="8762999" cy="3112775"/>
          </a:xfrm>
        </p:spPr>
        <p:txBody>
          <a:bodyPr vert="horz" anchor="ctr">
            <a:noAutofit/>
          </a:bodyPr>
          <a:lstStyle/>
          <a:p>
            <a:r>
              <a:rPr lang="en-US" sz="2800" b="1" dirty="0">
                <a:solidFill>
                  <a:srgbClr val="FFFF00"/>
                </a:solidFill>
                <a:latin typeface="Arial Black" panose="020B0604020202020204" pitchFamily="34" charset="0"/>
                <a:cs typeface="Arial Black" panose="020B0604020202020204" pitchFamily="34" charset="0"/>
              </a:rPr>
              <a:t>4</a:t>
            </a:r>
            <a:r>
              <a:rPr lang="en-US" sz="2800" b="1" baseline="30000" dirty="0">
                <a:solidFill>
                  <a:srgbClr val="FFFF00"/>
                </a:solidFill>
                <a:latin typeface="Arial Black" panose="020B0604020202020204" pitchFamily="34" charset="0"/>
                <a:cs typeface="Arial Black" panose="020B0604020202020204" pitchFamily="34" charset="0"/>
              </a:rPr>
              <a:t>th</a:t>
            </a:r>
            <a:r>
              <a:rPr lang="en-US" sz="2800" b="1" dirty="0">
                <a:solidFill>
                  <a:srgbClr val="FFFF00"/>
                </a:solidFill>
                <a:latin typeface="Arial Black" panose="020B0604020202020204" pitchFamily="34" charset="0"/>
                <a:cs typeface="Arial Black" panose="020B0604020202020204" pitchFamily="34" charset="0"/>
              </a:rPr>
              <a:t> SEMESTER HONOURS </a:t>
            </a:r>
            <a:br>
              <a:rPr lang="en-US" sz="2800" b="1" dirty="0">
                <a:solidFill>
                  <a:srgbClr val="FFFF00"/>
                </a:solidFill>
                <a:latin typeface="Arial Black" panose="020B0604020202020204" pitchFamily="34" charset="0"/>
                <a:cs typeface="Arial Black" panose="020B0604020202020204" pitchFamily="34" charset="0"/>
              </a:rPr>
            </a:br>
            <a:r>
              <a:rPr lang="en-US" sz="2800" b="1" dirty="0">
                <a:solidFill>
                  <a:srgbClr val="FFFF00"/>
                </a:solidFill>
                <a:latin typeface="Arial Black" panose="020B0604020202020204" pitchFamily="34" charset="0"/>
                <a:cs typeface="Arial Black" panose="020B0604020202020204" pitchFamily="34" charset="0"/>
              </a:rPr>
              <a:t>PAPER SEC – II</a:t>
            </a:r>
            <a:br>
              <a:rPr lang="en-US" sz="2800" b="1" dirty="0">
                <a:solidFill>
                  <a:srgbClr val="FFFF00"/>
                </a:solidFill>
                <a:latin typeface="Arial Black" panose="020B0604020202020204" pitchFamily="34" charset="0"/>
                <a:cs typeface="Arial Black" panose="020B0604020202020204" pitchFamily="34" charset="0"/>
              </a:rPr>
            </a:br>
            <a:r>
              <a:rPr lang="en-US" sz="2800" b="1" dirty="0">
                <a:solidFill>
                  <a:srgbClr val="FFFF00"/>
                </a:solidFill>
                <a:latin typeface="Arial Black" panose="020B0604020202020204" pitchFamily="34" charset="0"/>
                <a:cs typeface="Arial Black" panose="020B0604020202020204" pitchFamily="34" charset="0"/>
              </a:rPr>
              <a:t>PAPER NAME</a:t>
            </a:r>
            <a:r>
              <a:rPr lang="bn-BD" sz="2800" b="1" dirty="0">
                <a:solidFill>
                  <a:srgbClr val="FFFF00"/>
                </a:solidFill>
                <a:latin typeface="Arial Black" panose="020B0604020202020204" pitchFamily="34" charset="0"/>
                <a:cs typeface="Arial Black" panose="020B0604020202020204" pitchFamily="34" charset="0"/>
              </a:rPr>
              <a:t>-</a:t>
            </a:r>
            <a:r>
              <a:rPr lang="en-US" sz="2800" b="1" dirty="0">
                <a:solidFill>
                  <a:srgbClr val="FFFF00"/>
                </a:solidFill>
                <a:latin typeface="Arial Black" panose="020B0604020202020204" pitchFamily="34" charset="0"/>
                <a:cs typeface="Arial Black" panose="020B0604020202020204" pitchFamily="34" charset="0"/>
              </a:rPr>
              <a:t> </a:t>
            </a:r>
            <a:r>
              <a:rPr lang="en-GB" sz="2800" b="1" dirty="0">
                <a:solidFill>
                  <a:srgbClr val="FFFF00"/>
                </a:solidFill>
                <a:latin typeface="Arial Black" panose="020B0604020202020204" pitchFamily="34" charset="0"/>
                <a:cs typeface="Arial Black" panose="020B0604020202020204" pitchFamily="34" charset="0"/>
              </a:rPr>
              <a:t>Art </a:t>
            </a:r>
            <a:r>
              <a:rPr lang="en-GB" sz="2800" b="1" dirty="0" smtClean="0">
                <a:solidFill>
                  <a:srgbClr val="FFFF00"/>
                </a:solidFill>
                <a:latin typeface="Arial Black" panose="020B0604020202020204" pitchFamily="34" charset="0"/>
                <a:cs typeface="Arial Black" panose="020B0604020202020204" pitchFamily="34" charset="0"/>
              </a:rPr>
              <a:t>Appreciation</a:t>
            </a:r>
          </a:p>
          <a:p>
            <a:r>
              <a:rPr lang="en-GB" sz="2800" b="1" dirty="0" smtClean="0">
                <a:solidFill>
                  <a:srgbClr val="FFFF00"/>
                </a:solidFill>
                <a:latin typeface="Arial Black" panose="020B0604020202020204" pitchFamily="34" charset="0"/>
                <a:cs typeface="Arial Black" panose="020B0604020202020204" pitchFamily="34" charset="0"/>
              </a:rPr>
              <a:t>An</a:t>
            </a:r>
            <a:r>
              <a:rPr lang="en-US" sz="2800" b="1" dirty="0" smtClean="0">
                <a:solidFill>
                  <a:srgbClr val="FFFF00"/>
                </a:solidFill>
                <a:latin typeface="Arial Black" panose="020B0604020202020204" pitchFamily="34" charset="0"/>
                <a:cs typeface="Arial Black" panose="020B0604020202020204" pitchFamily="34" charset="0"/>
              </a:rPr>
              <a:t> </a:t>
            </a:r>
            <a:r>
              <a:rPr lang="en-GB" sz="2800" b="1" dirty="0">
                <a:solidFill>
                  <a:srgbClr val="FFFF00"/>
                </a:solidFill>
                <a:latin typeface="Arial Black" panose="020B0604020202020204" pitchFamily="34" charset="0"/>
                <a:cs typeface="Arial Black" panose="020B0604020202020204" pitchFamily="34" charset="0"/>
              </a:rPr>
              <a:t>Introduction </a:t>
            </a:r>
            <a:r>
              <a:rPr lang="en-GB" sz="2800" b="1" dirty="0">
                <a:solidFill>
                  <a:srgbClr val="FFFF00"/>
                </a:solidFill>
                <a:latin typeface="Arial Black" panose="020B0604020202020204" pitchFamily="34" charset="0"/>
                <a:cs typeface="Arial Black" panose="020B0604020202020204" pitchFamily="34" charset="0"/>
              </a:rPr>
              <a:t>to Indian Art</a:t>
            </a:r>
            <a:r>
              <a:rPr lang="en-GB" sz="2800" b="1" dirty="0">
                <a:solidFill>
                  <a:schemeClr val="bg1"/>
                </a:solidFill>
                <a:latin typeface="Arial Black" panose="020B0604020202020204" pitchFamily="34" charset="0"/>
                <a:cs typeface="Arial Black" panose="020B0604020202020204" pitchFamily="34" charset="0"/>
              </a:rPr>
              <a:t/>
            </a:r>
            <a:br>
              <a:rPr lang="en-GB" sz="2800" b="1" dirty="0">
                <a:solidFill>
                  <a:schemeClr val="bg1"/>
                </a:solidFill>
                <a:latin typeface="Arial Black" panose="020B0604020202020204" pitchFamily="34" charset="0"/>
                <a:cs typeface="Arial Black" panose="020B0604020202020204" pitchFamily="34" charset="0"/>
              </a:rPr>
            </a:br>
            <a:endParaRPr lang="en-US" sz="2800" b="1" dirty="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840883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xmlns="" id="{592921F8-82B8-E91A-E060-B4A70E4C0B45}"/>
              </a:ext>
            </a:extLst>
          </p:cNvPr>
          <p:cNvSpPr/>
          <p:nvPr/>
        </p:nvSpPr>
        <p:spPr>
          <a:xfrm>
            <a:off x="543025" y="713958"/>
            <a:ext cx="11062405" cy="5691520"/>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xmlns="" id="{BC56AB7B-9AC2-8114-FB04-8AF9BE45FC19}"/>
              </a:ext>
            </a:extLst>
          </p:cNvPr>
          <p:cNvSpPr txBox="1"/>
          <p:nvPr/>
        </p:nvSpPr>
        <p:spPr>
          <a:xfrm>
            <a:off x="803586" y="1536174"/>
            <a:ext cx="6681467" cy="3785652"/>
          </a:xfrm>
          <a:prstGeom prst="rect">
            <a:avLst/>
          </a:prstGeom>
          <a:noFill/>
        </p:spPr>
        <p:txBody>
          <a:bodyPr wrap="square" rtlCol="0">
            <a:spAutoFit/>
          </a:bodyPr>
          <a:lstStyle/>
          <a:p>
            <a:pPr algn="l"/>
            <a:r>
              <a:rPr lang="bn-BD" sz="2400" b="1" dirty="0" err="1"/>
              <a:t>জয়পুরের</a:t>
            </a:r>
            <a:r>
              <a:rPr lang="bn-BD" sz="2400" b="1" dirty="0"/>
              <a:t> শিল্পীরা </a:t>
            </a:r>
            <a:r>
              <a:rPr lang="bn-BD" sz="2400" b="1" dirty="0" err="1"/>
              <a:t>মুঘল</a:t>
            </a:r>
            <a:r>
              <a:rPr lang="bn-BD" sz="2400" b="1" dirty="0"/>
              <a:t> অনুকরণে বহু প্রতিকৃতি অঙ্কন করেছেন। </a:t>
            </a:r>
            <a:r>
              <a:rPr lang="bn-BD" sz="2400" b="1" dirty="0" err="1"/>
              <a:t>চৌহানরাজ</a:t>
            </a:r>
            <a:r>
              <a:rPr lang="bn-BD" sz="2400" b="1" dirty="0"/>
              <a:t> </a:t>
            </a:r>
            <a:r>
              <a:rPr lang="bn-BD" sz="2400" b="1" dirty="0" err="1"/>
              <a:t>পৃথ্বীরাজ</a:t>
            </a:r>
            <a:r>
              <a:rPr lang="bn-BD" sz="2400" b="1" dirty="0"/>
              <a:t>, মহারাণা প্রতাপ সিংহের ছবি </a:t>
            </a:r>
            <a:r>
              <a:rPr lang="bn-BD" sz="2400" b="1" dirty="0" err="1"/>
              <a:t>জয়পুরের</a:t>
            </a:r>
            <a:r>
              <a:rPr lang="bn-BD" sz="2400" b="1" dirty="0"/>
              <a:t> শিল্পীরাই সর্বপ্রথম </a:t>
            </a:r>
            <a:r>
              <a:rPr lang="bn-BD" sz="2400" b="1" dirty="0" err="1"/>
              <a:t>এঁকেছেন</a:t>
            </a:r>
            <a:r>
              <a:rPr lang="bn-BD" sz="2400" b="1" dirty="0"/>
              <a:t>। </a:t>
            </a:r>
            <a:r>
              <a:rPr lang="bn-BD" sz="2400" b="1" dirty="0" err="1"/>
              <a:t>এছাড়াও</a:t>
            </a:r>
            <a:r>
              <a:rPr lang="bn-BD" sz="2400" b="1" dirty="0"/>
              <a:t> </a:t>
            </a:r>
            <a:r>
              <a:rPr lang="bn-BD" sz="2400" b="1" dirty="0" err="1"/>
              <a:t>মানসিংহ</a:t>
            </a:r>
            <a:r>
              <a:rPr lang="bn-BD" sz="2400" b="1" dirty="0"/>
              <a:t>, </a:t>
            </a:r>
            <a:r>
              <a:rPr lang="bn-BD" sz="2400" b="1" dirty="0" err="1"/>
              <a:t>জয়সিংহ</a:t>
            </a:r>
            <a:r>
              <a:rPr lang="bn-BD" sz="2400" b="1" dirty="0"/>
              <a:t> প্রমুখ </a:t>
            </a:r>
            <a:r>
              <a:rPr lang="bn-BD" sz="2400" b="1" dirty="0" err="1"/>
              <a:t>জয়পুরের</a:t>
            </a:r>
            <a:r>
              <a:rPr lang="bn-BD" sz="2400" b="1" dirty="0"/>
              <a:t> রাজাদের বহু প্রতিকৃতি অঙ্কিত </a:t>
            </a:r>
            <a:r>
              <a:rPr lang="bn-BD" sz="2400" b="1" dirty="0" err="1"/>
              <a:t>হয়েছে</a:t>
            </a:r>
            <a:r>
              <a:rPr lang="bn-BD" sz="2400" b="1" dirty="0"/>
              <a:t>। সপ্তদশ শতকে আঁকা </a:t>
            </a:r>
            <a:r>
              <a:rPr lang="bn-BD" sz="2400" b="1" dirty="0" err="1"/>
              <a:t>জয়সিংহ</a:t>
            </a:r>
            <a:r>
              <a:rPr lang="bn-BD" sz="2400" b="1" dirty="0"/>
              <a:t> ও </a:t>
            </a:r>
            <a:r>
              <a:rPr lang="bn-BD" sz="2400" b="1" dirty="0" err="1"/>
              <a:t>রাজসিংহের</a:t>
            </a:r>
            <a:r>
              <a:rPr lang="bn-BD" sz="2400" b="1" dirty="0"/>
              <a:t> </a:t>
            </a:r>
            <a:r>
              <a:rPr lang="bn-BD" sz="2400" b="1" dirty="0" err="1"/>
              <a:t>দু'টি</a:t>
            </a:r>
            <a:r>
              <a:rPr lang="bn-BD" sz="2400" b="1" dirty="0"/>
              <a:t> প্রমাণ সাইজের প্রতিকৃতি </a:t>
            </a:r>
            <a:r>
              <a:rPr lang="bn-BD" sz="2400" b="1" dirty="0" err="1"/>
              <a:t>জয়পুর</a:t>
            </a:r>
            <a:r>
              <a:rPr lang="bn-BD" sz="2400" b="1" dirty="0"/>
              <a:t> প্রাসাদে দেখতে </a:t>
            </a:r>
            <a:r>
              <a:rPr lang="bn-BD" sz="2400" b="1" dirty="0" err="1"/>
              <a:t>পাওয়া</a:t>
            </a:r>
            <a:r>
              <a:rPr lang="bn-BD" sz="2400" b="1" dirty="0"/>
              <a:t> </a:t>
            </a:r>
            <a:r>
              <a:rPr lang="bn-BD" sz="2400" b="1" dirty="0" err="1"/>
              <a:t>যায়</a:t>
            </a:r>
            <a:r>
              <a:rPr lang="bn-BD" sz="2400" b="1" dirty="0"/>
              <a:t>। এই </a:t>
            </a:r>
            <a:r>
              <a:rPr lang="bn-BD" sz="2400" b="1" dirty="0" err="1"/>
              <a:t>প্রতিকৃতিদু'টিকে</a:t>
            </a:r>
            <a:r>
              <a:rPr lang="bn-BD" sz="2400" b="1" dirty="0"/>
              <a:t> শিল্পীরা পোশাক-পরিচ্ছদে এত সূক্ষ্ম ও সুন্দর করে </a:t>
            </a:r>
            <a:r>
              <a:rPr lang="bn-BD" sz="2400" b="1" dirty="0" err="1"/>
              <a:t>সাজিয়েছেন</a:t>
            </a:r>
            <a:r>
              <a:rPr lang="bn-BD" sz="2400" b="1" dirty="0"/>
              <a:t> যে, মূল এর সৌন্দর্যই নষ্ট হয়ে গেছে।</a:t>
            </a:r>
            <a:endParaRPr lang="en-US" sz="2400" b="1" dirty="0"/>
          </a:p>
        </p:txBody>
      </p:sp>
      <p:pic>
        <p:nvPicPr>
          <p:cNvPr id="9" name="Picture 8">
            <a:extLst>
              <a:ext uri="{FF2B5EF4-FFF2-40B4-BE49-F238E27FC236}">
                <a16:creationId xmlns:a16="http://schemas.microsoft.com/office/drawing/2014/main" xmlns="" id="{5D76992A-2715-FAAC-6885-8AD4747A860E}"/>
              </a:ext>
            </a:extLst>
          </p:cNvPr>
          <p:cNvPicPr>
            <a:picLocks noChangeAspect="1"/>
          </p:cNvPicPr>
          <p:nvPr/>
        </p:nvPicPr>
        <p:blipFill>
          <a:blip r:embed="rId2"/>
          <a:stretch>
            <a:fillRect/>
          </a:stretch>
        </p:blipFill>
        <p:spPr>
          <a:xfrm>
            <a:off x="7615154" y="2139930"/>
            <a:ext cx="3860174" cy="2578139"/>
          </a:xfrm>
          <a:prstGeom prst="rect">
            <a:avLst/>
          </a:prstGeom>
        </p:spPr>
      </p:pic>
    </p:spTree>
    <p:extLst>
      <p:ext uri="{BB962C8B-B14F-4D97-AF65-F5344CB8AC3E}">
        <p14:creationId xmlns:p14="http://schemas.microsoft.com/office/powerpoint/2010/main" val="205754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Folded Corner 6">
            <a:extLst>
              <a:ext uri="{FF2B5EF4-FFF2-40B4-BE49-F238E27FC236}">
                <a16:creationId xmlns:a16="http://schemas.microsoft.com/office/drawing/2014/main" xmlns="" id="{2B991E37-7BF6-F0B3-341C-D2987408535F}"/>
              </a:ext>
            </a:extLst>
          </p:cNvPr>
          <p:cNvSpPr/>
          <p:nvPr/>
        </p:nvSpPr>
        <p:spPr>
          <a:xfrm>
            <a:off x="539787" y="595115"/>
            <a:ext cx="11389516" cy="5667769"/>
          </a:xfrm>
          <a:prstGeom prst="foldedCorner">
            <a:avLst>
              <a:gd name="adj" fmla="val 249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Flowchart: Preparation 1">
            <a:extLst>
              <a:ext uri="{FF2B5EF4-FFF2-40B4-BE49-F238E27FC236}">
                <a16:creationId xmlns:a16="http://schemas.microsoft.com/office/drawing/2014/main" xmlns="" id="{32A6FFCA-2147-C0E4-FB8A-0B4E21F53FF0}"/>
              </a:ext>
            </a:extLst>
          </p:cNvPr>
          <p:cNvSpPr/>
          <p:nvPr/>
        </p:nvSpPr>
        <p:spPr>
          <a:xfrm>
            <a:off x="3116554" y="-8873"/>
            <a:ext cx="5667768" cy="1474070"/>
          </a:xfrm>
          <a:prstGeom prst="flowChartPreparation">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DE933D77-DF9E-49A6-B912-FEE194607D0E}"/>
              </a:ext>
            </a:extLst>
          </p:cNvPr>
          <p:cNvSpPr txBox="1"/>
          <p:nvPr/>
        </p:nvSpPr>
        <p:spPr>
          <a:xfrm>
            <a:off x="1450872" y="1793815"/>
            <a:ext cx="6519990" cy="3046988"/>
          </a:xfrm>
          <a:prstGeom prst="rect">
            <a:avLst/>
          </a:prstGeom>
          <a:noFill/>
        </p:spPr>
        <p:txBody>
          <a:bodyPr wrap="square" rtlCol="0">
            <a:spAutoFit/>
          </a:bodyPr>
          <a:lstStyle/>
          <a:p>
            <a:pPr algn="l"/>
            <a:r>
              <a:rPr lang="bn-BD" sz="2400" b="1" dirty="0" err="1"/>
              <a:t>বিকানির</a:t>
            </a:r>
            <a:r>
              <a:rPr lang="bn-BD" sz="2400" b="1" dirty="0"/>
              <a:t> ও অম্বরের </a:t>
            </a:r>
            <a:r>
              <a:rPr lang="bn-BD" sz="2400" b="1" dirty="0" err="1"/>
              <a:t>চিত্ররীতিতে</a:t>
            </a:r>
            <a:r>
              <a:rPr lang="bn-BD" sz="2400" b="1" dirty="0"/>
              <a:t> </a:t>
            </a:r>
            <a:r>
              <a:rPr lang="bn-BD" sz="2400" b="1" dirty="0" err="1"/>
              <a:t>মুঘল</a:t>
            </a:r>
            <a:r>
              <a:rPr lang="bn-BD" sz="2400" b="1" dirty="0"/>
              <a:t> প্রভাব খুব স্পষ্ট। প্রতিকৃতি ছাড়াও অন্যান্য ছবির মধ্যে '</a:t>
            </a:r>
            <a:r>
              <a:rPr lang="bn-BD" sz="2400" b="1" dirty="0" err="1"/>
              <a:t>রাগমালা</a:t>
            </a:r>
            <a:r>
              <a:rPr lang="bn-BD" sz="2400" b="1" dirty="0"/>
              <a:t>' ছবিগুলিতে </a:t>
            </a:r>
            <a:r>
              <a:rPr lang="bn-BD" sz="2400" b="1" dirty="0" err="1"/>
              <a:t>মুঘল</a:t>
            </a:r>
            <a:r>
              <a:rPr lang="bn-BD" sz="2400" b="1" dirty="0"/>
              <a:t> প্রভাব চোখে </a:t>
            </a:r>
            <a:r>
              <a:rPr lang="bn-BD" sz="2400" b="1" dirty="0" err="1"/>
              <a:t>পড়ে</a:t>
            </a:r>
            <a:r>
              <a:rPr lang="bn-BD" sz="2400" b="1" dirty="0"/>
              <a:t>। </a:t>
            </a:r>
            <a:r>
              <a:rPr lang="bn-BD" sz="2400" b="1" dirty="0" err="1"/>
              <a:t>জাহাঙ্গীরের</a:t>
            </a:r>
            <a:r>
              <a:rPr lang="bn-BD" sz="2400" b="1" dirty="0"/>
              <a:t> </a:t>
            </a:r>
            <a:r>
              <a:rPr lang="bn-BD" sz="2400" b="1" dirty="0" err="1"/>
              <a:t>রাজত্বকালের</a:t>
            </a:r>
            <a:r>
              <a:rPr lang="bn-BD" sz="2400" b="1" dirty="0"/>
              <a:t> </a:t>
            </a:r>
            <a:r>
              <a:rPr lang="bn-BD" sz="2400" b="1" dirty="0" err="1"/>
              <a:t>গোড়ার</a:t>
            </a:r>
            <a:r>
              <a:rPr lang="bn-BD" sz="2400" b="1" dirty="0"/>
              <a:t> দিকেই </a:t>
            </a:r>
            <a:r>
              <a:rPr lang="bn-BD" sz="2400" b="1" dirty="0" err="1"/>
              <a:t>বিকানির</a:t>
            </a:r>
            <a:r>
              <a:rPr lang="bn-BD" sz="2400" b="1" dirty="0"/>
              <a:t> চিত্রশৈলী গড়ে উঠেছিল। </a:t>
            </a:r>
            <a:r>
              <a:rPr lang="bn-BD" sz="2400" b="1" dirty="0" err="1"/>
              <a:t>ঔরঙ্গজেবের</a:t>
            </a:r>
            <a:r>
              <a:rPr lang="bn-BD" sz="2400" b="1" dirty="0"/>
              <a:t> </a:t>
            </a:r>
            <a:r>
              <a:rPr lang="bn-BD" sz="2400" b="1" dirty="0" err="1"/>
              <a:t>রাজত্বকালে</a:t>
            </a:r>
            <a:r>
              <a:rPr lang="bn-BD" sz="2400" b="1" dirty="0"/>
              <a:t> এর মধ্যে </a:t>
            </a:r>
            <a:r>
              <a:rPr lang="bn-BD" sz="2400" b="1" dirty="0" err="1"/>
              <a:t>মুঘল</a:t>
            </a:r>
            <a:r>
              <a:rPr lang="bn-BD" sz="2400" b="1" dirty="0"/>
              <a:t> প্রভাব আরও স্পষ্ট হয়ে উঠেছিল। </a:t>
            </a:r>
            <a:r>
              <a:rPr lang="bn-BD" sz="2400" b="1" dirty="0" err="1"/>
              <a:t>বিকানিরে</a:t>
            </a:r>
            <a:r>
              <a:rPr lang="bn-BD" sz="2400" b="1" dirty="0"/>
              <a:t> যেসব চিত্রকর আবির্ভূত </a:t>
            </a:r>
            <a:r>
              <a:rPr lang="bn-BD" sz="2400" b="1" dirty="0" err="1"/>
              <a:t>হয়েছিলেন</a:t>
            </a:r>
            <a:r>
              <a:rPr lang="bn-BD" sz="2400" b="1" dirty="0"/>
              <a:t>। তাঁদের মধ্যে </a:t>
            </a:r>
            <a:r>
              <a:rPr lang="bn-BD" sz="2400" b="1" dirty="0" err="1"/>
              <a:t>রুকনুদ্দিন</a:t>
            </a:r>
            <a:r>
              <a:rPr lang="bn-BD" sz="2400" b="1" dirty="0"/>
              <a:t> ছিলেন প্রধান।</a:t>
            </a:r>
            <a:endParaRPr lang="en-US" sz="2400" b="1" dirty="0"/>
          </a:p>
        </p:txBody>
      </p:sp>
      <p:sp>
        <p:nvSpPr>
          <p:cNvPr id="5" name="TextBox 4">
            <a:extLst>
              <a:ext uri="{FF2B5EF4-FFF2-40B4-BE49-F238E27FC236}">
                <a16:creationId xmlns:a16="http://schemas.microsoft.com/office/drawing/2014/main" xmlns="" id="{744F8035-246B-0137-91D3-313608490360}"/>
              </a:ext>
            </a:extLst>
          </p:cNvPr>
          <p:cNvSpPr txBox="1"/>
          <p:nvPr/>
        </p:nvSpPr>
        <p:spPr>
          <a:xfrm>
            <a:off x="2057401" y="266497"/>
            <a:ext cx="6726922" cy="923330"/>
          </a:xfrm>
          <a:prstGeom prst="rect">
            <a:avLst/>
          </a:prstGeom>
          <a:noFill/>
        </p:spPr>
        <p:txBody>
          <a:bodyPr wrap="square" rtlCol="0">
            <a:spAutoFit/>
          </a:bodyPr>
          <a:lstStyle/>
          <a:p>
            <a:pPr algn="l"/>
            <a:r>
              <a:rPr lang="bn-BD" sz="5400" b="1" u="sng" dirty="0" err="1"/>
              <a:t>বিকানির</a:t>
            </a:r>
            <a:r>
              <a:rPr lang="bn-BD" sz="5400" b="1" u="sng" dirty="0"/>
              <a:t> ও অম্বর</a:t>
            </a:r>
            <a:endParaRPr lang="en-US" sz="5400" u="sng" dirty="0"/>
          </a:p>
        </p:txBody>
      </p:sp>
      <p:pic>
        <p:nvPicPr>
          <p:cNvPr id="4" name="Picture 5">
            <a:extLst>
              <a:ext uri="{FF2B5EF4-FFF2-40B4-BE49-F238E27FC236}">
                <a16:creationId xmlns:a16="http://schemas.microsoft.com/office/drawing/2014/main" xmlns="" id="{A5D7A4B3-BB1B-AEA5-FE0A-02834D9F4FFF}"/>
              </a:ext>
            </a:extLst>
          </p:cNvPr>
          <p:cNvPicPr>
            <a:picLocks noChangeAspect="1"/>
          </p:cNvPicPr>
          <p:nvPr/>
        </p:nvPicPr>
        <p:blipFill>
          <a:blip r:embed="rId2"/>
          <a:stretch>
            <a:fillRect/>
          </a:stretch>
        </p:blipFill>
        <p:spPr>
          <a:xfrm>
            <a:off x="8432763" y="1461356"/>
            <a:ext cx="3219450" cy="4476750"/>
          </a:xfrm>
          <a:prstGeom prst="rect">
            <a:avLst/>
          </a:prstGeom>
          <a:ln w="88900" cap="sq" cmpd="thickThin">
            <a:solidFill>
              <a:srgbClr val="000000"/>
            </a:solidFill>
            <a:prstDash val="solid"/>
            <a:miter lim="800000"/>
          </a:ln>
          <a:effectLst>
            <a:innerShdw blurRad="76200">
              <a:srgbClr val="000000"/>
            </a:innerShdw>
          </a:effectLst>
        </p:spPr>
      </p:pic>
      <p:sp>
        <p:nvSpPr>
          <p:cNvPr id="8" name="Rectangle: Rounded Corners 7">
            <a:extLst>
              <a:ext uri="{FF2B5EF4-FFF2-40B4-BE49-F238E27FC236}">
                <a16:creationId xmlns:a16="http://schemas.microsoft.com/office/drawing/2014/main" xmlns="" id="{6F16152D-E262-3847-66C8-3B0E11B97161}"/>
              </a:ext>
            </a:extLst>
          </p:cNvPr>
          <p:cNvSpPr/>
          <p:nvPr/>
        </p:nvSpPr>
        <p:spPr>
          <a:xfrm>
            <a:off x="9211737" y="6045276"/>
            <a:ext cx="1925603" cy="5995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0B898EC2-4AD2-DA48-2927-84878DEBE31F}"/>
              </a:ext>
            </a:extLst>
          </p:cNvPr>
          <p:cNvSpPr txBox="1"/>
          <p:nvPr/>
        </p:nvSpPr>
        <p:spPr>
          <a:xfrm>
            <a:off x="9156414" y="6163663"/>
            <a:ext cx="2036248" cy="523220"/>
          </a:xfrm>
          <a:prstGeom prst="rect">
            <a:avLst/>
          </a:prstGeom>
          <a:noFill/>
        </p:spPr>
        <p:txBody>
          <a:bodyPr wrap="square" rtlCol="0">
            <a:spAutoFit/>
          </a:bodyPr>
          <a:lstStyle/>
          <a:p>
            <a:pPr algn="l"/>
            <a:r>
              <a:rPr lang="bn-BD" sz="2800" b="1" dirty="0"/>
              <a:t>চিত্র -</a:t>
            </a:r>
            <a:r>
              <a:rPr lang="bn-BD" dirty="0"/>
              <a:t> </a:t>
            </a:r>
            <a:r>
              <a:rPr lang="bn-BD" sz="2400" b="1" dirty="0"/>
              <a:t>অম্বর</a:t>
            </a:r>
            <a:endParaRPr lang="en-US" sz="2400" dirty="0"/>
          </a:p>
        </p:txBody>
      </p:sp>
    </p:spTree>
    <p:extLst>
      <p:ext uri="{BB962C8B-B14F-4D97-AF65-F5344CB8AC3E}">
        <p14:creationId xmlns:p14="http://schemas.microsoft.com/office/powerpoint/2010/main" val="1558685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Snipped 2">
            <a:extLst>
              <a:ext uri="{FF2B5EF4-FFF2-40B4-BE49-F238E27FC236}">
                <a16:creationId xmlns:a16="http://schemas.microsoft.com/office/drawing/2014/main" xmlns="" id="{B651AF8D-98D5-B52F-E1D1-D4AA68940FD9}"/>
              </a:ext>
            </a:extLst>
          </p:cNvPr>
          <p:cNvSpPr/>
          <p:nvPr/>
        </p:nvSpPr>
        <p:spPr>
          <a:xfrm rot="10800000">
            <a:off x="402861" y="417570"/>
            <a:ext cx="11386278" cy="6022859"/>
          </a:xfrm>
          <a:prstGeom prst="snip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Oval 4">
            <a:extLst>
              <a:ext uri="{FF2B5EF4-FFF2-40B4-BE49-F238E27FC236}">
                <a16:creationId xmlns:a16="http://schemas.microsoft.com/office/drawing/2014/main" xmlns="" id="{6ACD7D32-C27B-8CD9-7A46-F3A7AE7B97C5}"/>
              </a:ext>
            </a:extLst>
          </p:cNvPr>
          <p:cNvSpPr/>
          <p:nvPr/>
        </p:nvSpPr>
        <p:spPr>
          <a:xfrm>
            <a:off x="4405662" y="-2351"/>
            <a:ext cx="2659713" cy="102566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xmlns="" id="{ABEC626E-D418-252E-43CB-1339E20F9968}"/>
              </a:ext>
            </a:extLst>
          </p:cNvPr>
          <p:cNvSpPr txBox="1"/>
          <p:nvPr/>
        </p:nvSpPr>
        <p:spPr>
          <a:xfrm>
            <a:off x="4843332" y="-2351"/>
            <a:ext cx="2700468" cy="923330"/>
          </a:xfrm>
          <a:prstGeom prst="rect">
            <a:avLst/>
          </a:prstGeom>
          <a:noFill/>
        </p:spPr>
        <p:txBody>
          <a:bodyPr wrap="square" rtlCol="0">
            <a:spAutoFit/>
          </a:bodyPr>
          <a:lstStyle/>
          <a:p>
            <a:pPr algn="l"/>
            <a:r>
              <a:rPr lang="bn-BD" sz="5400" b="1" u="sng" dirty="0"/>
              <a:t>প্রকৃতি</a:t>
            </a:r>
            <a:r>
              <a:rPr lang="bn-BD" b="1" dirty="0"/>
              <a:t> </a:t>
            </a:r>
            <a:endParaRPr lang="en-US" b="1" dirty="0"/>
          </a:p>
        </p:txBody>
      </p:sp>
      <p:sp>
        <p:nvSpPr>
          <p:cNvPr id="6" name="TextBox 5">
            <a:extLst>
              <a:ext uri="{FF2B5EF4-FFF2-40B4-BE49-F238E27FC236}">
                <a16:creationId xmlns:a16="http://schemas.microsoft.com/office/drawing/2014/main" xmlns="" id="{EC79F2BD-758D-FC3B-F28C-BFDCF8479B66}"/>
              </a:ext>
            </a:extLst>
          </p:cNvPr>
          <p:cNvSpPr txBox="1"/>
          <p:nvPr/>
        </p:nvSpPr>
        <p:spPr>
          <a:xfrm>
            <a:off x="673478" y="1474469"/>
            <a:ext cx="10845044" cy="3046988"/>
          </a:xfrm>
          <a:prstGeom prst="rect">
            <a:avLst/>
          </a:prstGeom>
          <a:noFill/>
        </p:spPr>
        <p:txBody>
          <a:bodyPr wrap="square" rtlCol="0">
            <a:spAutoFit/>
          </a:bodyPr>
          <a:lstStyle/>
          <a:p>
            <a:pPr algn="l"/>
            <a:r>
              <a:rPr lang="as-IN" sz="2400" b="1" dirty="0"/>
              <a:t>আনন্দ কুমার স্বামীকে রাজস্থানী চিত্রকলার প্রকৃত আবিষ্কার বলা যায়। তিনি রাজস্থানী ও মুঘল চিত্রকলার পার্থক্য ব্যাখ্যা করতে গিয়ে বলেছেন --</a:t>
            </a:r>
            <a:r>
              <a:rPr lang="as-IN" sz="2400" b="1" i="1" dirty="0">
                <a:solidFill>
                  <a:srgbClr val="002060"/>
                </a:solidFill>
              </a:rPr>
              <a:t> </a:t>
            </a:r>
            <a:r>
              <a:rPr lang="en-US" sz="2400" b="1" i="1" dirty="0">
                <a:solidFill>
                  <a:srgbClr val="002060"/>
                </a:solidFill>
              </a:rPr>
              <a:t>Mughal painting is academic, dramatic, objective, </a:t>
            </a:r>
            <a:r>
              <a:rPr lang="en-US" sz="2400" b="1" i="1" dirty="0" err="1">
                <a:solidFill>
                  <a:srgbClr val="002060"/>
                </a:solidFill>
              </a:rPr>
              <a:t>electore</a:t>
            </a:r>
            <a:r>
              <a:rPr lang="en-US" sz="2400" b="1" i="1" dirty="0">
                <a:solidFill>
                  <a:srgbClr val="002060"/>
                </a:solidFill>
              </a:rPr>
              <a:t>; Rajput painting is an art which is essentially both popular and princely, static, lyrical and inconceivable, outside of the way of life it reflects ।</a:t>
            </a:r>
            <a:r>
              <a:rPr lang="en-US" sz="2400" b="1" dirty="0"/>
              <a:t> </a:t>
            </a:r>
            <a:r>
              <a:rPr lang="as-IN" sz="2400" b="1" dirty="0"/>
              <a:t>কুমারস্বামী মন্তব্য করেছেন রাজস্থানী চিত্রকলার অন্তর্নিহিত স্বাভাবিক গুণাবলী নিহিত আছে রাজস্থানের ঐতিহাসিক ও সাংস্কৃতিক পটভূমিতে। শাসক বা সরকারের নেতৃত্বাধীন জনগোষ্ঠী গুলির বৈচিত্রই প্রকৃতপক্ষে রাজস্থানী চিত্রকলার বিভিন্ন শাখা- উপশাখা সমূহের ধাত্রী।</a:t>
            </a:r>
            <a:endParaRPr lang="en-US" sz="2400" b="1" dirty="0"/>
          </a:p>
        </p:txBody>
      </p:sp>
    </p:spTree>
    <p:extLst>
      <p:ext uri="{BB962C8B-B14F-4D97-AF65-F5344CB8AC3E}">
        <p14:creationId xmlns:p14="http://schemas.microsoft.com/office/powerpoint/2010/main" val="664924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xmlns="" id="{95F7499C-CFBC-5D68-ED0A-052F6FC22056}"/>
              </a:ext>
            </a:extLst>
          </p:cNvPr>
          <p:cNvSpPr/>
          <p:nvPr/>
        </p:nvSpPr>
        <p:spPr>
          <a:xfrm>
            <a:off x="347702" y="478161"/>
            <a:ext cx="11496596" cy="5901677"/>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xmlns="" id="{D5924D96-5289-FB85-C6A8-43743B8D5EC0}"/>
              </a:ext>
            </a:extLst>
          </p:cNvPr>
          <p:cNvSpPr txBox="1"/>
          <p:nvPr/>
        </p:nvSpPr>
        <p:spPr>
          <a:xfrm>
            <a:off x="5161987" y="9170629"/>
            <a:ext cx="1868025" cy="491567"/>
          </a:xfrm>
          <a:prstGeom prst="rect">
            <a:avLst/>
          </a:prstGeom>
          <a:noFill/>
        </p:spPr>
        <p:txBody>
          <a:bodyPr wrap="square" rtlCol="0">
            <a:spAutoFit/>
          </a:bodyPr>
          <a:lstStyle/>
          <a:p>
            <a:pPr algn="l"/>
            <a:endParaRPr lang="en-US" dirty="0"/>
          </a:p>
        </p:txBody>
      </p:sp>
      <p:sp>
        <p:nvSpPr>
          <p:cNvPr id="7" name="TextBox 6">
            <a:extLst>
              <a:ext uri="{FF2B5EF4-FFF2-40B4-BE49-F238E27FC236}">
                <a16:creationId xmlns:a16="http://schemas.microsoft.com/office/drawing/2014/main" xmlns="" id="{4AA2C84A-2AF9-F687-9609-6186308CCFB5}"/>
              </a:ext>
            </a:extLst>
          </p:cNvPr>
          <p:cNvSpPr txBox="1"/>
          <p:nvPr/>
        </p:nvSpPr>
        <p:spPr>
          <a:xfrm>
            <a:off x="1481539" y="1216100"/>
            <a:ext cx="8954353" cy="3785652"/>
          </a:xfrm>
          <a:prstGeom prst="rect">
            <a:avLst/>
          </a:prstGeom>
          <a:noFill/>
        </p:spPr>
        <p:txBody>
          <a:bodyPr wrap="square" rtlCol="0">
            <a:spAutoFit/>
          </a:bodyPr>
          <a:lstStyle/>
          <a:p>
            <a:pPr algn="l"/>
            <a:r>
              <a:rPr lang="as-IN" sz="2400" b="1" dirty="0"/>
              <a:t>রাজস্থানী চিত্রকলার শিকড় নিহিত ছিল তাদের সুদীর্ঘ লালিত ঐতিহ্যের মধ্যে। রাজস্থানী চিত্রকলা ছিল ভারতীয় ধ্রুপদী চিত্রকলারই ধারাবাহিকতা মাত্র। অজন্তা গুহাচিত্রের মতো শোভন আকর্ষণ, প্রকৃতিবাদের প্রতি মনোযোগ, অভিজ্ঞতা ও যৌনতা, মানুষ ও সমাজের চিত্ত বিনোদনের জন্য একই ধরনের প্রচেষ্টা রাজস্থানী চিত্রকলায় দেখা যায়। রাজস্থানী পুঁথিচিত্র গুলি 'টেম্পারা' রঙে দেশি তুলোট কাগজে আঁকা। রং এর সাথে গদ দিয়ে সাদা রং মিশিয়ে ছোট বিন্দু দিয়ে ছবিগুলি অঙ্কিত । মুঘল চিত্রের মতো এগুলির আকৃতিও ছোট ছোট। খুবই ছোট পরিসরে আঁকা হতো বলে এই চিত্ররূপকে </a:t>
            </a:r>
            <a:r>
              <a:rPr lang="as-IN" sz="2400" b="1" i="1" dirty="0">
                <a:solidFill>
                  <a:schemeClr val="accent2">
                    <a:lumMod val="50000"/>
                  </a:schemeClr>
                </a:solidFill>
              </a:rPr>
              <a:t>'মিনিয়েচার পেইন্টিং'</a:t>
            </a:r>
            <a:r>
              <a:rPr lang="as-IN" sz="2400" b="1" dirty="0"/>
              <a:t> বলে অভিহিত করা হয়।</a:t>
            </a:r>
            <a:endParaRPr lang="en-US" sz="2400" b="1" dirty="0"/>
          </a:p>
        </p:txBody>
      </p:sp>
    </p:spTree>
    <p:extLst>
      <p:ext uri="{BB962C8B-B14F-4D97-AF65-F5344CB8AC3E}">
        <p14:creationId xmlns:p14="http://schemas.microsoft.com/office/powerpoint/2010/main" val="131665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8FDF6C8-972F-D690-0C8D-15DF574FCE11}"/>
              </a:ext>
            </a:extLst>
          </p:cNvPr>
          <p:cNvSpPr/>
          <p:nvPr/>
        </p:nvSpPr>
        <p:spPr>
          <a:xfrm>
            <a:off x="453060" y="610229"/>
            <a:ext cx="11008428" cy="56375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F80CFCEF-D6FD-B821-0E86-0230775DA84F}"/>
              </a:ext>
            </a:extLst>
          </p:cNvPr>
          <p:cNvSpPr txBox="1"/>
          <p:nvPr/>
        </p:nvSpPr>
        <p:spPr>
          <a:xfrm>
            <a:off x="1155051" y="1623590"/>
            <a:ext cx="9784642" cy="2677656"/>
          </a:xfrm>
          <a:prstGeom prst="rect">
            <a:avLst/>
          </a:prstGeom>
          <a:noFill/>
        </p:spPr>
        <p:txBody>
          <a:bodyPr wrap="square" rtlCol="0">
            <a:spAutoFit/>
          </a:bodyPr>
          <a:lstStyle/>
          <a:p>
            <a:pPr algn="l"/>
            <a:r>
              <a:rPr lang="as-IN" sz="2400" b="1" dirty="0"/>
              <a:t>চিত্রকলার ইতিহাসে রাজস্থানী চিত্রকলা এক অতি উল্লেখযোগ্য নাম।এই চিত্রকলায় আমরা নানা ধরনের চিত্র দেখেছি যেমন- রসিকপ্রিয়, রাগমালা ইত্যাদি।এই চিত্রকলার মধ্য দিয়ে চিত্রশিল্পীদের অভূতপূর্ব কাজের দিকটি ফুটে উঠেছে।</a:t>
            </a:r>
            <a:r>
              <a:rPr lang="bn-BD" sz="2400" b="1" dirty="0"/>
              <a:t> </a:t>
            </a:r>
            <a:r>
              <a:rPr lang="as-IN" sz="2400" b="1" dirty="0"/>
              <a:t>ষোড়শ শতাব্দীতে মুঘল চাপের মুখেও রাজপুত চিত্রকলার চর্চা চলতে থাকে। মোঘল ও রাজপুত চিত্রকলা রেখা, প্রধান হলেও রাজপুত দেখা সুনির্দিষ্ট। এই চিত্রের সাথে ক্যালিগ্রাফির কোন সম্পর্ক নেই। রাজপুত্র ছোট করে আঁকা ফেসকো চিত্র। এটি মধ্যযুগীয় হিন্দু সাহিত্য দ্বারা অনুপ্রাণিত।</a:t>
            </a:r>
            <a:endParaRPr lang="en-US" sz="2400" dirty="0"/>
          </a:p>
        </p:txBody>
      </p:sp>
      <p:sp>
        <p:nvSpPr>
          <p:cNvPr id="10" name="Oval 9">
            <a:extLst>
              <a:ext uri="{FF2B5EF4-FFF2-40B4-BE49-F238E27FC236}">
                <a16:creationId xmlns:a16="http://schemas.microsoft.com/office/drawing/2014/main" xmlns="" id="{1BD7F98B-1835-B65F-C2E1-BF566D5B656B}"/>
              </a:ext>
            </a:extLst>
          </p:cNvPr>
          <p:cNvSpPr/>
          <p:nvPr/>
        </p:nvSpPr>
        <p:spPr>
          <a:xfrm>
            <a:off x="3884939" y="119355"/>
            <a:ext cx="3325451" cy="101336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565F8150-E77A-0AB8-9FB4-0F8236F0088B}"/>
              </a:ext>
            </a:extLst>
          </p:cNvPr>
          <p:cNvSpPr txBox="1"/>
          <p:nvPr/>
        </p:nvSpPr>
        <p:spPr>
          <a:xfrm>
            <a:off x="3998115" y="209386"/>
            <a:ext cx="4155285" cy="923330"/>
          </a:xfrm>
          <a:prstGeom prst="rect">
            <a:avLst/>
          </a:prstGeom>
          <a:noFill/>
        </p:spPr>
        <p:txBody>
          <a:bodyPr wrap="square" rtlCol="0">
            <a:spAutoFit/>
          </a:bodyPr>
          <a:lstStyle/>
          <a:p>
            <a:pPr algn="l"/>
            <a:r>
              <a:rPr lang="bn-BD" sz="5400" b="1" u="sng" dirty="0"/>
              <a:t>উপসংহার</a:t>
            </a:r>
            <a:r>
              <a:rPr lang="bn-BD" dirty="0"/>
              <a:t> </a:t>
            </a:r>
            <a:endParaRPr lang="en-US" dirty="0"/>
          </a:p>
        </p:txBody>
      </p:sp>
    </p:spTree>
    <p:extLst>
      <p:ext uri="{BB962C8B-B14F-4D97-AF65-F5344CB8AC3E}">
        <p14:creationId xmlns:p14="http://schemas.microsoft.com/office/powerpoint/2010/main" val="377900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xmlns="" id="{993AC9D3-A8AC-4287-32DB-1D482B680428}"/>
              </a:ext>
            </a:extLst>
          </p:cNvPr>
          <p:cNvPicPr>
            <a:picLocks noChangeAspect="1"/>
          </p:cNvPicPr>
          <p:nvPr/>
        </p:nvPicPr>
        <p:blipFill>
          <a:blip r:embed="rId2"/>
          <a:stretch>
            <a:fillRect/>
          </a:stretch>
        </p:blipFill>
        <p:spPr>
          <a:xfrm>
            <a:off x="524377" y="165682"/>
            <a:ext cx="10993671" cy="53672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Scroll: Horizontal 8">
            <a:extLst>
              <a:ext uri="{FF2B5EF4-FFF2-40B4-BE49-F238E27FC236}">
                <a16:creationId xmlns:a16="http://schemas.microsoft.com/office/drawing/2014/main" xmlns="" id="{DCB3B320-C1F2-F4C4-CF45-FDB80F16AD81}"/>
              </a:ext>
            </a:extLst>
          </p:cNvPr>
          <p:cNvSpPr/>
          <p:nvPr/>
        </p:nvSpPr>
        <p:spPr>
          <a:xfrm>
            <a:off x="2139241" y="4856888"/>
            <a:ext cx="7763941" cy="1352168"/>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09F87F1A-C98E-B69D-DB7B-960B4CD8CDD8}"/>
              </a:ext>
            </a:extLst>
          </p:cNvPr>
          <p:cNvSpPr txBox="1"/>
          <p:nvPr/>
        </p:nvSpPr>
        <p:spPr>
          <a:xfrm>
            <a:off x="2362200" y="5060264"/>
            <a:ext cx="7763941" cy="769441"/>
          </a:xfrm>
          <a:prstGeom prst="rect">
            <a:avLst/>
          </a:prstGeom>
          <a:noFill/>
        </p:spPr>
        <p:txBody>
          <a:bodyPr wrap="square" rtlCol="0">
            <a:spAutoFit/>
          </a:bodyPr>
          <a:lstStyle/>
          <a:p>
            <a:pPr algn="l"/>
            <a:r>
              <a:rPr lang="bn-BD" sz="4400" b="1" dirty="0"/>
              <a:t>বিষয়- </a:t>
            </a:r>
            <a:r>
              <a:rPr lang="en-GB" sz="4400" b="1" dirty="0" err="1"/>
              <a:t>রাজস্থানী</a:t>
            </a:r>
            <a:r>
              <a:rPr lang="en-GB" sz="4400" b="1" dirty="0"/>
              <a:t> চিত্রকলা</a:t>
            </a:r>
            <a:endParaRPr lang="en-US" sz="4400" b="1" dirty="0"/>
          </a:p>
        </p:txBody>
      </p:sp>
    </p:spTree>
    <p:extLst>
      <p:ext uri="{BB962C8B-B14F-4D97-AF65-F5344CB8AC3E}">
        <p14:creationId xmlns:p14="http://schemas.microsoft.com/office/powerpoint/2010/main" val="338974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9F98E411-6E49-8A7B-78E8-E49B8C68A789}"/>
              </a:ext>
            </a:extLst>
          </p:cNvPr>
          <p:cNvSpPr/>
          <p:nvPr/>
        </p:nvSpPr>
        <p:spPr>
          <a:xfrm>
            <a:off x="591411" y="446743"/>
            <a:ext cx="11003436" cy="5964513"/>
          </a:xfrm>
          <a:prstGeom prst="roundRect">
            <a:avLst>
              <a:gd name="adj" fmla="val 9232"/>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Rectangle: Top Corners Rounded 6">
            <a:extLst>
              <a:ext uri="{FF2B5EF4-FFF2-40B4-BE49-F238E27FC236}">
                <a16:creationId xmlns:a16="http://schemas.microsoft.com/office/drawing/2014/main" xmlns="" id="{68E0A612-9D3B-E6CB-DEC3-ECF2F045E172}"/>
              </a:ext>
            </a:extLst>
          </p:cNvPr>
          <p:cNvSpPr/>
          <p:nvPr/>
        </p:nvSpPr>
        <p:spPr>
          <a:xfrm rot="10800000">
            <a:off x="4495347" y="0"/>
            <a:ext cx="3012374" cy="899646"/>
          </a:xfrm>
          <a:prstGeom prst="round2Same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699C8A47-D1C9-CCA6-B62A-8DA9F387A71A}"/>
              </a:ext>
            </a:extLst>
          </p:cNvPr>
          <p:cNvSpPr txBox="1"/>
          <p:nvPr/>
        </p:nvSpPr>
        <p:spPr>
          <a:xfrm>
            <a:off x="4701546" y="37634"/>
            <a:ext cx="2599976" cy="769441"/>
          </a:xfrm>
          <a:prstGeom prst="rect">
            <a:avLst/>
          </a:prstGeom>
          <a:noFill/>
        </p:spPr>
        <p:txBody>
          <a:bodyPr wrap="square" rtlCol="0" anchor="ctr">
            <a:spAutoFit/>
          </a:bodyPr>
          <a:lstStyle/>
          <a:p>
            <a:pPr algn="ctr"/>
            <a:r>
              <a:rPr lang="bn-BD" sz="4400" b="1" u="sng" dirty="0">
                <a:latin typeface="Algerian" panose="02000000000000000000" pitchFamily="2" charset="0"/>
                <a:ea typeface="Algerian" panose="02000000000000000000" pitchFamily="2" charset="0"/>
              </a:rPr>
              <a:t>ভূমিকা</a:t>
            </a:r>
            <a:endParaRPr lang="en-US" sz="4400" b="1" u="sng" dirty="0">
              <a:latin typeface="Algerian" panose="02000000000000000000" pitchFamily="2" charset="0"/>
              <a:ea typeface="Algerian" panose="02000000000000000000" pitchFamily="2" charset="0"/>
            </a:endParaRPr>
          </a:p>
        </p:txBody>
      </p:sp>
      <p:sp>
        <p:nvSpPr>
          <p:cNvPr id="2" name="TextBox 1">
            <a:extLst>
              <a:ext uri="{FF2B5EF4-FFF2-40B4-BE49-F238E27FC236}">
                <a16:creationId xmlns:a16="http://schemas.microsoft.com/office/drawing/2014/main" xmlns="" id="{5DE269F6-0C47-F7D8-A4E6-D5C2C44F37B5}"/>
              </a:ext>
            </a:extLst>
          </p:cNvPr>
          <p:cNvSpPr txBox="1"/>
          <p:nvPr/>
        </p:nvSpPr>
        <p:spPr>
          <a:xfrm>
            <a:off x="1224593" y="1287253"/>
            <a:ext cx="10074958" cy="2677656"/>
          </a:xfrm>
          <a:prstGeom prst="rect">
            <a:avLst/>
          </a:prstGeom>
          <a:noFill/>
        </p:spPr>
        <p:txBody>
          <a:bodyPr wrap="square" rtlCol="0">
            <a:spAutoFit/>
          </a:bodyPr>
          <a:lstStyle/>
          <a:p>
            <a:pPr algn="l"/>
            <a:r>
              <a:rPr lang="as-IN" sz="2400" b="1">
                <a:latin typeface="Arial Black" panose="020B0604020202020204" pitchFamily="34" charset="0"/>
              </a:rPr>
              <a:t>মূলত রাজস্থান, বুন্দেলখন্ড অঞ্চল এবং হিমালয় সংলগ্ন পার্বত্য অঞ্চলে রাজপুত চিত্রকলার ব্যাপ্তি সীমাবদ্ধ ছিল। ভৌগোলিক এবং আঙ্গিক ও কৌশলগত (শৈলী) রীতির ওপর ভিত্তি করে রাজপুত চিত্রকলার মধ্যে আবার দুটি উপবিভাগ লক্ষ্য করা যায়-- ১_ রাজস্থানী চিত্রকলা-- এর ব্যাপ্তি ছিল ষোড়শ থেকে উনবিংশ শতাব্দীর প্রথমার্ধ। ২_পাহাড়ি চিত্রকলা-- সপ্তদশ থেকে উনবিংশ শতাব্দীর মধ্যবর্তী কালে বাশোলী, কাংরা, চাম্বা, মান্ডি, হরিপুর, তেহরি গাড়োয়াল, গুলের নুরপুর, রামপুর ইত্যাদি অঞ্চলে পাহাড়ি শিল্পরীতির প্রভাব দেখা যায়।</a:t>
            </a:r>
            <a:endParaRPr lang="en-US" sz="2400"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89879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xmlns="" id="{79F6CC6B-9AD9-A9DB-7CF2-BFFE066F23B9}"/>
              </a:ext>
            </a:extLst>
          </p:cNvPr>
          <p:cNvSpPr/>
          <p:nvPr/>
        </p:nvSpPr>
        <p:spPr>
          <a:xfrm>
            <a:off x="629751" y="485809"/>
            <a:ext cx="11227580" cy="5787961"/>
          </a:xfrm>
          <a:prstGeom prst="snip2DiagRect">
            <a:avLst>
              <a:gd name="adj1" fmla="val 0"/>
              <a:gd name="adj2" fmla="val 710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b="1" dirty="0"/>
          </a:p>
        </p:txBody>
      </p:sp>
      <p:sp>
        <p:nvSpPr>
          <p:cNvPr id="7" name="Oval 6">
            <a:extLst>
              <a:ext uri="{FF2B5EF4-FFF2-40B4-BE49-F238E27FC236}">
                <a16:creationId xmlns:a16="http://schemas.microsoft.com/office/drawing/2014/main" xmlns="" id="{A18072AB-B178-956E-8384-40BD0DDEE305}"/>
              </a:ext>
            </a:extLst>
          </p:cNvPr>
          <p:cNvSpPr/>
          <p:nvPr/>
        </p:nvSpPr>
        <p:spPr>
          <a:xfrm>
            <a:off x="4581986" y="0"/>
            <a:ext cx="3613337" cy="10042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9897DEDE-A8D0-FD84-BBA2-0BBD9B6D5101}"/>
              </a:ext>
            </a:extLst>
          </p:cNvPr>
          <p:cNvSpPr txBox="1"/>
          <p:nvPr/>
        </p:nvSpPr>
        <p:spPr>
          <a:xfrm>
            <a:off x="4959837" y="80968"/>
            <a:ext cx="3235486" cy="923330"/>
          </a:xfrm>
          <a:prstGeom prst="rect">
            <a:avLst/>
          </a:prstGeom>
          <a:noFill/>
        </p:spPr>
        <p:txBody>
          <a:bodyPr wrap="square" rtlCol="0">
            <a:spAutoFit/>
          </a:bodyPr>
          <a:lstStyle/>
          <a:p>
            <a:pPr algn="l"/>
            <a:r>
              <a:rPr lang="bn-BD" sz="5400" b="1" u="sng" dirty="0"/>
              <a:t>বিষয়বস্তু</a:t>
            </a:r>
            <a:r>
              <a:rPr lang="bn-BD" b="1" dirty="0"/>
              <a:t> </a:t>
            </a:r>
            <a:endParaRPr lang="en-US" b="1" dirty="0"/>
          </a:p>
        </p:txBody>
      </p:sp>
      <p:sp>
        <p:nvSpPr>
          <p:cNvPr id="8" name="TextBox 7">
            <a:extLst>
              <a:ext uri="{FF2B5EF4-FFF2-40B4-BE49-F238E27FC236}">
                <a16:creationId xmlns:a16="http://schemas.microsoft.com/office/drawing/2014/main" xmlns="" id="{0AC58C3F-350D-AA9F-E1AF-E9EE707960BA}"/>
              </a:ext>
            </a:extLst>
          </p:cNvPr>
          <p:cNvSpPr txBox="1"/>
          <p:nvPr/>
        </p:nvSpPr>
        <p:spPr>
          <a:xfrm>
            <a:off x="1212812" y="1192210"/>
            <a:ext cx="10725037" cy="4893647"/>
          </a:xfrm>
          <a:prstGeom prst="rect">
            <a:avLst/>
          </a:prstGeom>
          <a:noFill/>
        </p:spPr>
        <p:txBody>
          <a:bodyPr wrap="square" rtlCol="0">
            <a:spAutoFit/>
          </a:bodyPr>
          <a:lstStyle/>
          <a:p>
            <a:pPr algn="l"/>
            <a:r>
              <a:rPr lang="en-IN" sz="2400" b="1"/>
              <a:t>রাজস্থানী চিত্রের মধ্যে প্রতিফলিত হয়েছিল ভারতীয় জীবন ও চিন্তা ধারা। এর বিষয়বৈচিত্র্য সহজেই লক্ষ্য করা যায়। রাজস্থানী চিত্রকলার বিষয় সত্বায় প্রকাশ পেয়েছিল প্রেমের ধ্যানস্থ এক রূপ। ভালোবাসার সমস্ত আঙ্গিক গুলিকে যেন শিল্পীরা কাব্যের ছন্দে ছবিতে ঢেলে সাজিয়েছিলেন। উদাহরণ – ‘নায়ক নায়িকা ভেদ’, ‘ঢোলা মারূ প্রেমকাহিনী ‘, ‘সোহিনী মোহনলাল প্রেমকাহিনী ‘ । বানভট্টের ‘</a:t>
            </a:r>
            <a:r>
              <a:rPr lang="en-IN" sz="2400" b="1" u="sng">
                <a:solidFill>
                  <a:schemeClr val="tx2"/>
                </a:solidFill>
              </a:rPr>
              <a:t>কাদম্বরী ‘, ‘রসিক প্রিয় ‘, ‘রামচন্দ্রিকা ‘, ‘চৌর পঞ্চশিখা ‘, নল দময়ন্তির প্রেমখ্যানও </a:t>
            </a:r>
            <a:r>
              <a:rPr lang="en-IN" sz="2400" b="1"/>
              <a:t>রাজস্থানী চিত্রকলার বিষয় হিসেবে স্থান পায়। রাজস্থানী চিত্রকলা বহুলাংশে প্রকৃতি নির্ভর; গাছ, লতাপাতা, ফুল ফল, পদ্মরাজি শোভিত নদী নালা, ঘন মেঘ থেকে ঝরে পড়া বৃষ্টির জল রাজপুত চিত্রকে জীবন্ত করে তোলে। রাজস্থানী চিত্রে ধরা পড়ে মহাকাব্যের বিভিন্ন ঘটনা– ভীষ্মের শরশয্যা, দ্রৌপদীর বস্ত্রহরণ, যুধিষ্ঠিরের পাশা খেলা। 
             এক কথায় রাজস্থানী চিত্রকলায় জীবনের ওঠা পড়া,  সুখ-দুঃখ,  হাসি-কান্না ইত্যাদি সাধারণ মানুষের দৈনন্দিন জীবনের চিত্র ফুটে উঠেছে।</a:t>
            </a:r>
            <a:endParaRPr lang="en-US" sz="2400" b="1" dirty="0"/>
          </a:p>
        </p:txBody>
      </p:sp>
    </p:spTree>
    <p:extLst>
      <p:ext uri="{BB962C8B-B14F-4D97-AF65-F5344CB8AC3E}">
        <p14:creationId xmlns:p14="http://schemas.microsoft.com/office/powerpoint/2010/main" val="294541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A5D99F75-06DB-0AD2-8A57-DFF50016AE40}"/>
              </a:ext>
            </a:extLst>
          </p:cNvPr>
          <p:cNvSpPr/>
          <p:nvPr/>
        </p:nvSpPr>
        <p:spPr>
          <a:xfrm>
            <a:off x="541356" y="6347658"/>
            <a:ext cx="3120551" cy="578645"/>
          </a:xfrm>
          <a:prstGeom prst="roundRect">
            <a:avLst>
              <a:gd name="adj" fmla="val 5000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F1D068D-C6F9-B340-47B8-8198A32DD572}"/>
              </a:ext>
            </a:extLst>
          </p:cNvPr>
          <p:cNvSpPr/>
          <p:nvPr/>
        </p:nvSpPr>
        <p:spPr>
          <a:xfrm>
            <a:off x="568156" y="399946"/>
            <a:ext cx="10972860" cy="594771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xmlns="" id="{538F4C94-356F-24E2-E754-FD0406BA4E48}"/>
              </a:ext>
            </a:extLst>
          </p:cNvPr>
          <p:cNvSpPr/>
          <p:nvPr/>
        </p:nvSpPr>
        <p:spPr>
          <a:xfrm>
            <a:off x="541357" y="2852729"/>
            <a:ext cx="3120551" cy="578645"/>
          </a:xfrm>
          <a:prstGeom prst="roundRect">
            <a:avLst>
              <a:gd name="adj" fmla="val 5000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xmlns="" id="{FF340EA4-57EF-33F9-4568-020F09DCE7D3}"/>
              </a:ext>
            </a:extLst>
          </p:cNvPr>
          <p:cNvSpPr/>
          <p:nvPr/>
        </p:nvSpPr>
        <p:spPr>
          <a:xfrm>
            <a:off x="4637994" y="5991641"/>
            <a:ext cx="3120551" cy="578645"/>
          </a:xfrm>
          <a:prstGeom prst="roundRect">
            <a:avLst>
              <a:gd name="adj" fmla="val 5000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xmlns="" id="{6F4950F9-6A92-ABD8-9B2B-8FC26B668DCF}"/>
              </a:ext>
            </a:extLst>
          </p:cNvPr>
          <p:cNvPicPr>
            <a:picLocks noChangeAspect="1"/>
          </p:cNvPicPr>
          <p:nvPr/>
        </p:nvPicPr>
        <p:blipFill>
          <a:blip r:embed="rId2"/>
          <a:stretch>
            <a:fillRect/>
          </a:stretch>
        </p:blipFill>
        <p:spPr>
          <a:xfrm>
            <a:off x="323917" y="399946"/>
            <a:ext cx="3665094" cy="2506008"/>
          </a:xfrm>
          <a:prstGeom prst="rect">
            <a:avLst/>
          </a:prstGeom>
        </p:spPr>
      </p:pic>
      <p:pic>
        <p:nvPicPr>
          <p:cNvPr id="4" name="Picture 4">
            <a:extLst>
              <a:ext uri="{FF2B5EF4-FFF2-40B4-BE49-F238E27FC236}">
                <a16:creationId xmlns:a16="http://schemas.microsoft.com/office/drawing/2014/main" xmlns="" id="{A26B5317-365B-D288-032E-EC5274D3406A}"/>
              </a:ext>
            </a:extLst>
          </p:cNvPr>
          <p:cNvPicPr>
            <a:picLocks noChangeAspect="1"/>
          </p:cNvPicPr>
          <p:nvPr/>
        </p:nvPicPr>
        <p:blipFill>
          <a:blip r:embed="rId3"/>
          <a:stretch>
            <a:fillRect/>
          </a:stretch>
        </p:blipFill>
        <p:spPr>
          <a:xfrm>
            <a:off x="762733" y="3340678"/>
            <a:ext cx="2787462" cy="3123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a:extLst>
              <a:ext uri="{FF2B5EF4-FFF2-40B4-BE49-F238E27FC236}">
                <a16:creationId xmlns:a16="http://schemas.microsoft.com/office/drawing/2014/main" xmlns="" id="{240890B5-45AC-3AA9-8AD6-FB6AD7AEF7E4}"/>
              </a:ext>
            </a:extLst>
          </p:cNvPr>
          <p:cNvPicPr>
            <a:picLocks noChangeAspect="1"/>
          </p:cNvPicPr>
          <p:nvPr/>
        </p:nvPicPr>
        <p:blipFill>
          <a:blip r:embed="rId4"/>
          <a:stretch>
            <a:fillRect/>
          </a:stretch>
        </p:blipFill>
        <p:spPr>
          <a:xfrm>
            <a:off x="8474064" y="3592793"/>
            <a:ext cx="3066952" cy="2177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a:extLst>
              <a:ext uri="{FF2B5EF4-FFF2-40B4-BE49-F238E27FC236}">
                <a16:creationId xmlns:a16="http://schemas.microsoft.com/office/drawing/2014/main" xmlns="" id="{53C91443-D98A-4B0E-42E8-10683272A061}"/>
              </a:ext>
            </a:extLst>
          </p:cNvPr>
          <p:cNvPicPr>
            <a:picLocks noChangeAspect="1"/>
          </p:cNvPicPr>
          <p:nvPr/>
        </p:nvPicPr>
        <p:blipFill>
          <a:blip r:embed="rId5"/>
          <a:stretch>
            <a:fillRect/>
          </a:stretch>
        </p:blipFill>
        <p:spPr>
          <a:xfrm>
            <a:off x="4272917" y="1023169"/>
            <a:ext cx="3930074" cy="4968472"/>
          </a:xfrm>
          <a:prstGeom prst="rect">
            <a:avLst/>
          </a:prstGeom>
        </p:spPr>
      </p:pic>
      <p:pic>
        <p:nvPicPr>
          <p:cNvPr id="10" name="Picture 19">
            <a:extLst>
              <a:ext uri="{FF2B5EF4-FFF2-40B4-BE49-F238E27FC236}">
                <a16:creationId xmlns:a16="http://schemas.microsoft.com/office/drawing/2014/main" xmlns="" id="{CBDF561A-593E-2B9C-D77C-2F97A0F91E3A}"/>
              </a:ext>
            </a:extLst>
          </p:cNvPr>
          <p:cNvPicPr>
            <a:picLocks noChangeAspect="1"/>
          </p:cNvPicPr>
          <p:nvPr/>
        </p:nvPicPr>
        <p:blipFill>
          <a:blip r:embed="rId6"/>
          <a:stretch>
            <a:fillRect/>
          </a:stretch>
        </p:blipFill>
        <p:spPr>
          <a:xfrm>
            <a:off x="8614701" y="368194"/>
            <a:ext cx="3066952" cy="2425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Rounded Corners 13">
            <a:extLst>
              <a:ext uri="{FF2B5EF4-FFF2-40B4-BE49-F238E27FC236}">
                <a16:creationId xmlns:a16="http://schemas.microsoft.com/office/drawing/2014/main" xmlns="" id="{9C6C9114-70CF-C69F-0CFE-76189B48D056}"/>
              </a:ext>
            </a:extLst>
          </p:cNvPr>
          <p:cNvSpPr/>
          <p:nvPr/>
        </p:nvSpPr>
        <p:spPr>
          <a:xfrm>
            <a:off x="8545609" y="2929066"/>
            <a:ext cx="3120551" cy="578645"/>
          </a:xfrm>
          <a:prstGeom prst="roundRect">
            <a:avLst>
              <a:gd name="adj" fmla="val 5000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76FDD94B-F54B-3D44-986E-DFA69317EDE8}"/>
              </a:ext>
            </a:extLst>
          </p:cNvPr>
          <p:cNvSpPr txBox="1"/>
          <p:nvPr/>
        </p:nvSpPr>
        <p:spPr>
          <a:xfrm rot="10800000" flipV="1">
            <a:off x="8486897" y="2727980"/>
            <a:ext cx="3288039" cy="892552"/>
          </a:xfrm>
          <a:prstGeom prst="rect">
            <a:avLst/>
          </a:prstGeom>
          <a:noFill/>
        </p:spPr>
        <p:txBody>
          <a:bodyPr wrap="square" rtlCol="0">
            <a:spAutoFit/>
          </a:bodyPr>
          <a:lstStyle/>
          <a:p>
            <a:pPr algn="l"/>
            <a:r>
              <a:rPr lang="bn-BD" sz="2400" b="1" kern="100" dirty="0">
                <a:latin typeface="Calibri" panose="020F0502020204030204" pitchFamily="34" charset="0"/>
                <a:ea typeface="Times New Roman" panose="02020603050405020304" pitchFamily="18" charset="0"/>
                <a:cs typeface="Vrinda" panose="020B0502040204020203" pitchFamily="34" charset="0"/>
              </a:rPr>
              <a:t>চিত্র </a:t>
            </a:r>
            <a:r>
              <a:rPr lang="bn-BD" sz="2800" b="1" kern="100" dirty="0">
                <a:latin typeface="Calibri" panose="020F0502020204030204" pitchFamily="34" charset="0"/>
                <a:ea typeface="Times New Roman" panose="02020603050405020304" pitchFamily="18" charset="0"/>
                <a:cs typeface="Vrinda" panose="020B0502040204020203" pitchFamily="34" charset="0"/>
              </a:rPr>
              <a:t>-</a:t>
            </a:r>
            <a:r>
              <a:rPr lang="bn-BD" b="1" kern="100" dirty="0">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নায়ক-নায়িকা</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ভেদ</a:t>
            </a:r>
            <a:endParaRPr lang="en-US" sz="2400" dirty="0"/>
          </a:p>
        </p:txBody>
      </p:sp>
      <p:sp>
        <p:nvSpPr>
          <p:cNvPr id="16" name="Rectangle: Rounded Corners 15">
            <a:extLst>
              <a:ext uri="{FF2B5EF4-FFF2-40B4-BE49-F238E27FC236}">
                <a16:creationId xmlns:a16="http://schemas.microsoft.com/office/drawing/2014/main" xmlns="" id="{77F06C3C-B967-72DA-A8C7-B6A55C4C3B1F}"/>
              </a:ext>
            </a:extLst>
          </p:cNvPr>
          <p:cNvSpPr/>
          <p:nvPr/>
        </p:nvSpPr>
        <p:spPr>
          <a:xfrm>
            <a:off x="4129648" y="-68657"/>
            <a:ext cx="4137245" cy="9372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xmlns="" id="{5F706F9D-12A8-D056-737B-9868CC83AA1B}"/>
              </a:ext>
            </a:extLst>
          </p:cNvPr>
          <p:cNvSpPr txBox="1"/>
          <p:nvPr/>
        </p:nvSpPr>
        <p:spPr>
          <a:xfrm>
            <a:off x="4074877" y="17147"/>
            <a:ext cx="4453957" cy="833432"/>
          </a:xfrm>
          <a:prstGeom prst="rect">
            <a:avLst/>
          </a:prstGeom>
          <a:noFill/>
        </p:spPr>
        <p:txBody>
          <a:bodyPr wrap="square" rtlCol="0">
            <a:spAutoFit/>
          </a:bodyPr>
          <a:lstStyle/>
          <a:p>
            <a:pPr algn="l"/>
            <a:r>
              <a:rPr lang="bn-BD" sz="4800" b="1" u="sng" dirty="0"/>
              <a:t>উল্লেখযোগ্য চিত্র </a:t>
            </a:r>
            <a:endParaRPr lang="en-US" sz="4800" b="1" u="sng" dirty="0"/>
          </a:p>
        </p:txBody>
      </p:sp>
      <p:sp>
        <p:nvSpPr>
          <p:cNvPr id="3" name="TextBox 2">
            <a:extLst>
              <a:ext uri="{FF2B5EF4-FFF2-40B4-BE49-F238E27FC236}">
                <a16:creationId xmlns:a16="http://schemas.microsoft.com/office/drawing/2014/main" xmlns="" id="{BC61C217-ABFF-5B62-7514-DE151D621FDB}"/>
              </a:ext>
            </a:extLst>
          </p:cNvPr>
          <p:cNvSpPr txBox="1"/>
          <p:nvPr/>
        </p:nvSpPr>
        <p:spPr>
          <a:xfrm>
            <a:off x="979952" y="6437641"/>
            <a:ext cx="2764820" cy="461665"/>
          </a:xfrm>
          <a:prstGeom prst="rect">
            <a:avLst/>
          </a:prstGeom>
          <a:noFill/>
        </p:spPr>
        <p:txBody>
          <a:bodyPr wrap="square" rtlCol="0">
            <a:spAutoFit/>
          </a:bodyPr>
          <a:lstStyle/>
          <a:p>
            <a:pPr algn="l"/>
            <a:r>
              <a:rPr lang="bn-BD" sz="2400" b="1" kern="100" dirty="0">
                <a:latin typeface="Calibri" panose="020F0502020204030204" pitchFamily="34" charset="0"/>
                <a:ea typeface="Times New Roman" panose="02020603050405020304" pitchFamily="18" charset="0"/>
                <a:cs typeface="Vrinda" panose="020B0502040204020203" pitchFamily="34" charset="0"/>
              </a:rPr>
              <a:t>চিত্র - </a:t>
            </a:r>
            <a:r>
              <a:rPr lang="bn-BD" sz="2400" b="1" dirty="0" err="1"/>
              <a:t>কৃষ্ণবিলাস</a:t>
            </a:r>
            <a:endParaRPr lang="en-US" sz="2400" dirty="0"/>
          </a:p>
        </p:txBody>
      </p:sp>
      <p:sp>
        <p:nvSpPr>
          <p:cNvPr id="5" name="TextBox 4">
            <a:extLst>
              <a:ext uri="{FF2B5EF4-FFF2-40B4-BE49-F238E27FC236}">
                <a16:creationId xmlns:a16="http://schemas.microsoft.com/office/drawing/2014/main" xmlns="" id="{A32739E2-8402-2793-66BB-ED33275BDC5C}"/>
              </a:ext>
            </a:extLst>
          </p:cNvPr>
          <p:cNvSpPr txBox="1"/>
          <p:nvPr/>
        </p:nvSpPr>
        <p:spPr>
          <a:xfrm>
            <a:off x="5073532" y="5996390"/>
            <a:ext cx="2929251" cy="461665"/>
          </a:xfrm>
          <a:prstGeom prst="rect">
            <a:avLst/>
          </a:prstGeom>
          <a:noFill/>
        </p:spPr>
        <p:txBody>
          <a:bodyPr wrap="square" rtlCol="0">
            <a:spAutoFit/>
          </a:bodyPr>
          <a:lstStyle/>
          <a:p>
            <a:pPr algn="l"/>
            <a:r>
              <a:rPr lang="bn-BD" sz="2400" b="1" kern="100" dirty="0">
                <a:latin typeface="Calibri" panose="020F0502020204030204" pitchFamily="34" charset="0"/>
                <a:ea typeface="Times New Roman" panose="02020603050405020304" pitchFamily="18" charset="0"/>
                <a:cs typeface="Vrinda" panose="020B0502040204020203" pitchFamily="34" charset="0"/>
              </a:rPr>
              <a:t>চিত্র -</a:t>
            </a:r>
            <a:r>
              <a:rPr lang="bn-BD" b="1" kern="100" dirty="0">
                <a:latin typeface="Calibri" panose="020F0502020204030204" pitchFamily="34" charset="0"/>
                <a:ea typeface="Times New Roman" panose="02020603050405020304" pitchFamily="18" charset="0"/>
                <a:cs typeface="Vrinda" panose="020B0502040204020203" pitchFamily="34" charset="0"/>
              </a:rPr>
              <a:t> </a:t>
            </a:r>
            <a:r>
              <a:rPr lang="bn-BD" sz="18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রসিকপ্রিয়</a:t>
            </a:r>
            <a:endParaRPr lang="en-US" sz="2400" dirty="0"/>
          </a:p>
        </p:txBody>
      </p:sp>
      <p:sp>
        <p:nvSpPr>
          <p:cNvPr id="9" name="TextBox 8">
            <a:extLst>
              <a:ext uri="{FF2B5EF4-FFF2-40B4-BE49-F238E27FC236}">
                <a16:creationId xmlns:a16="http://schemas.microsoft.com/office/drawing/2014/main" xmlns="" id="{882D0365-0717-C45E-8BF8-DDF8A2E3D17A}"/>
              </a:ext>
            </a:extLst>
          </p:cNvPr>
          <p:cNvSpPr txBox="1"/>
          <p:nvPr/>
        </p:nvSpPr>
        <p:spPr>
          <a:xfrm>
            <a:off x="813450" y="2943424"/>
            <a:ext cx="2462527" cy="461665"/>
          </a:xfrm>
          <a:prstGeom prst="rect">
            <a:avLst/>
          </a:prstGeom>
          <a:noFill/>
        </p:spPr>
        <p:txBody>
          <a:bodyPr wrap="square" rtlCol="0">
            <a:spAutoFit/>
          </a:bodyPr>
          <a:lstStyle/>
          <a:p>
            <a:pPr algn="l"/>
            <a:r>
              <a:rPr lang="bn-BD" sz="2400" b="1" kern="100" dirty="0">
                <a:latin typeface="Calibri" panose="020F0502020204030204" pitchFamily="34" charset="0"/>
                <a:ea typeface="Times New Roman" panose="02020603050405020304" pitchFamily="18" charset="0"/>
                <a:cs typeface="Vrinda" panose="020B0502040204020203" pitchFamily="34" charset="0"/>
              </a:rPr>
              <a:t>চিত্র - </a:t>
            </a:r>
            <a:r>
              <a:rPr lang="bn-BD" dirty="0"/>
              <a:t> </a:t>
            </a:r>
            <a:r>
              <a:rPr lang="bn-BD" sz="2400" b="1" dirty="0"/>
              <a:t>যুদ্ধের দৃশ্য</a:t>
            </a:r>
            <a:r>
              <a:rPr lang="bn-BD" sz="2400" dirty="0"/>
              <a:t> </a:t>
            </a:r>
            <a:endParaRPr lang="en-US" sz="2400" dirty="0"/>
          </a:p>
        </p:txBody>
      </p:sp>
      <p:sp>
        <p:nvSpPr>
          <p:cNvPr id="18" name="Rectangle: Rounded Corners 17">
            <a:extLst>
              <a:ext uri="{FF2B5EF4-FFF2-40B4-BE49-F238E27FC236}">
                <a16:creationId xmlns:a16="http://schemas.microsoft.com/office/drawing/2014/main" xmlns="" id="{E14C9208-075A-0F7F-6FF6-FF1BAE05CEA0}"/>
              </a:ext>
            </a:extLst>
          </p:cNvPr>
          <p:cNvSpPr/>
          <p:nvPr/>
        </p:nvSpPr>
        <p:spPr>
          <a:xfrm>
            <a:off x="8447264" y="5879409"/>
            <a:ext cx="3120551" cy="578645"/>
          </a:xfrm>
          <a:prstGeom prst="roundRect">
            <a:avLst>
              <a:gd name="adj" fmla="val 5000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7E25AB9D-DBF0-A43A-1C2D-34DA838236B4}"/>
              </a:ext>
            </a:extLst>
          </p:cNvPr>
          <p:cNvSpPr txBox="1"/>
          <p:nvPr/>
        </p:nvSpPr>
        <p:spPr>
          <a:xfrm>
            <a:off x="8934008" y="5855524"/>
            <a:ext cx="2495259" cy="461665"/>
          </a:xfrm>
          <a:prstGeom prst="rect">
            <a:avLst/>
          </a:prstGeom>
          <a:noFill/>
        </p:spPr>
        <p:txBody>
          <a:bodyPr wrap="square" rtlCol="0">
            <a:spAutoFit/>
          </a:bodyPr>
          <a:lstStyle/>
          <a:p>
            <a:pPr algn="l"/>
            <a:r>
              <a:rPr lang="bn-BD" sz="2400" b="1" kern="100" dirty="0">
                <a:latin typeface="Calibri" panose="020F0502020204030204" pitchFamily="34" charset="0"/>
                <a:ea typeface="Times New Roman" panose="02020603050405020304" pitchFamily="18" charset="0"/>
                <a:cs typeface="Vrinda" panose="020B0502040204020203" pitchFamily="34" charset="0"/>
              </a:rPr>
              <a:t>চিত্র - </a:t>
            </a:r>
            <a:r>
              <a:rPr lang="bn-BD" sz="2400" b="1" dirty="0"/>
              <a:t>যুদ্ধের দৃশ্য</a:t>
            </a:r>
            <a:r>
              <a:rPr lang="bn-BD" sz="2400" dirty="0"/>
              <a:t> </a:t>
            </a:r>
            <a:endParaRPr lang="en-US" sz="2400" dirty="0"/>
          </a:p>
        </p:txBody>
      </p:sp>
    </p:spTree>
    <p:extLst>
      <p:ext uri="{BB962C8B-B14F-4D97-AF65-F5344CB8AC3E}">
        <p14:creationId xmlns:p14="http://schemas.microsoft.com/office/powerpoint/2010/main" val="347387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Snipped 2">
            <a:extLst>
              <a:ext uri="{FF2B5EF4-FFF2-40B4-BE49-F238E27FC236}">
                <a16:creationId xmlns:a16="http://schemas.microsoft.com/office/drawing/2014/main" xmlns="" id="{66957880-4829-4F1F-2001-D32FB5C31655}"/>
              </a:ext>
            </a:extLst>
          </p:cNvPr>
          <p:cNvSpPr/>
          <p:nvPr/>
        </p:nvSpPr>
        <p:spPr>
          <a:xfrm>
            <a:off x="688709" y="629752"/>
            <a:ext cx="10810506" cy="5649775"/>
          </a:xfrm>
          <a:prstGeom prst="snip2DiagRect">
            <a:avLst>
              <a:gd name="adj1" fmla="val 0"/>
              <a:gd name="adj2" fmla="val 1257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16E24EBC-4136-0F5D-4B31-AE6D960A5915}"/>
              </a:ext>
            </a:extLst>
          </p:cNvPr>
          <p:cNvSpPr txBox="1"/>
          <p:nvPr/>
        </p:nvSpPr>
        <p:spPr>
          <a:xfrm rot="10800000" flipV="1">
            <a:off x="1085895" y="1074703"/>
            <a:ext cx="10016134" cy="4893647"/>
          </a:xfrm>
          <a:prstGeom prst="rect">
            <a:avLst/>
          </a:prstGeom>
          <a:noFill/>
        </p:spPr>
        <p:txBody>
          <a:bodyPr wrap="square" rtlCol="0">
            <a:spAutoFit/>
          </a:bodyPr>
          <a:lstStyle/>
          <a:p>
            <a:r>
              <a:rPr lang="as-IN" sz="2400" b="1" dirty="0"/>
              <a:t>রাজস্থানী চিত্রকলায় উল্লেখযোগ্য কয়েকটি বৈশিষ্ট্য লক্ষ্য করা যায়। যথা ___</a:t>
            </a:r>
            <a:r>
              <a:rPr lang="en-IN" sz="2400" b="1" dirty="0"/>
              <a:t> </a:t>
            </a:r>
            <a:endParaRPr lang="bn-BD" sz="2400" b="1" dirty="0"/>
          </a:p>
          <a:p>
            <a:endParaRPr lang="en-IN" sz="2400" b="1" dirty="0"/>
          </a:p>
          <a:p>
            <a:r>
              <a:rPr lang="as-IN" sz="2400" b="1" dirty="0"/>
              <a:t>রাজস্থানী শিল্পকলার গঠন ও কম্পোজিশন অত্যন্ত স্বচ্ছ ও সরল। নির্দিষ্ট সাংগীতিক ধরন রাধা-কৃষ্ণের ধর্মীয় বিষয় সমূহ এতে বহুল পরিমাণে চিত্রিত হয়।</a:t>
            </a:r>
            <a:endParaRPr lang="bn-BD" sz="2400" b="1" dirty="0"/>
          </a:p>
          <a:p>
            <a:endParaRPr lang="en-IN" sz="2400" b="1" dirty="0"/>
          </a:p>
          <a:p>
            <a:r>
              <a:rPr lang="as-IN" sz="2400" b="1" dirty="0"/>
              <a:t>নারী চরিত্রকে একটি চিত্রে যখন উপস্থাপন করা হয়, তখন অন্য নারী চরিত্রগুলিতেও নারী চরিত্র কে একইরকম ভাবে উপস্থাপনা করা হয়ে থাকে। প্রায় প্রত্যেকেরই পদ্মের মতো চোখ, দৃঢ় স্তন, তন্বী কোমর ও গোলাপের মতো হাত।</a:t>
            </a:r>
            <a:endParaRPr lang="bn-BD" sz="2400" b="1" dirty="0"/>
          </a:p>
          <a:p>
            <a:endParaRPr lang="en-IN" sz="2400" b="1" dirty="0"/>
          </a:p>
          <a:p>
            <a:r>
              <a:rPr lang="as-IN" sz="2400" b="1" dirty="0"/>
              <a:t>রাজস্থানী চিত্র গুলি দ্বিমাত্রিক। রেখার চলন সেখানে সোজা এবং রঙের ব্যবহার অত্যন্ত সরল</a:t>
            </a:r>
            <a:r>
              <a:rPr lang="en-IN" sz="2400" b="1" dirty="0"/>
              <a:t>।</a:t>
            </a:r>
          </a:p>
          <a:p>
            <a:endParaRPr lang="en-US" sz="2400" b="1" dirty="0"/>
          </a:p>
        </p:txBody>
      </p:sp>
      <p:sp>
        <p:nvSpPr>
          <p:cNvPr id="8" name="Arrow: Right 7">
            <a:extLst>
              <a:ext uri="{FF2B5EF4-FFF2-40B4-BE49-F238E27FC236}">
                <a16:creationId xmlns:a16="http://schemas.microsoft.com/office/drawing/2014/main" xmlns="" id="{D5F20EC8-DCFE-E132-F69E-4B6E56D5F7D1}"/>
              </a:ext>
            </a:extLst>
          </p:cNvPr>
          <p:cNvSpPr/>
          <p:nvPr/>
        </p:nvSpPr>
        <p:spPr>
          <a:xfrm>
            <a:off x="272005" y="4697426"/>
            <a:ext cx="833408" cy="414378"/>
          </a:xfrm>
          <a:prstGeom prst="rightArrow">
            <a:avLst>
              <a:gd name="adj1" fmla="val 50000"/>
              <a:gd name="adj2" fmla="val 10247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Bevelled 15">
            <a:extLst>
              <a:ext uri="{FF2B5EF4-FFF2-40B4-BE49-F238E27FC236}">
                <a16:creationId xmlns:a16="http://schemas.microsoft.com/office/drawing/2014/main" xmlns="" id="{04F8F643-5088-3D64-3372-1B1FC5833543}"/>
              </a:ext>
            </a:extLst>
          </p:cNvPr>
          <p:cNvSpPr/>
          <p:nvPr/>
        </p:nvSpPr>
        <p:spPr>
          <a:xfrm>
            <a:off x="3886201" y="0"/>
            <a:ext cx="4191000" cy="1074702"/>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xmlns="" id="{01F91A75-2517-630F-793C-BBA404CEBF2F}"/>
              </a:ext>
            </a:extLst>
          </p:cNvPr>
          <p:cNvSpPr txBox="1"/>
          <p:nvPr/>
        </p:nvSpPr>
        <p:spPr>
          <a:xfrm>
            <a:off x="4766120" y="0"/>
            <a:ext cx="3082480" cy="923330"/>
          </a:xfrm>
          <a:prstGeom prst="rect">
            <a:avLst/>
          </a:prstGeom>
          <a:noFill/>
        </p:spPr>
        <p:txBody>
          <a:bodyPr wrap="square" rtlCol="0">
            <a:spAutoFit/>
          </a:bodyPr>
          <a:lstStyle/>
          <a:p>
            <a:pPr algn="l"/>
            <a:r>
              <a:rPr lang="as-IN" sz="5400" b="1" u="sng" dirty="0"/>
              <a:t>বৈশিষ্ট্য</a:t>
            </a:r>
            <a:endParaRPr lang="en-US" sz="5400" u="sng" dirty="0"/>
          </a:p>
        </p:txBody>
      </p:sp>
      <p:sp>
        <p:nvSpPr>
          <p:cNvPr id="6" name="Arrow: Right 5">
            <a:extLst>
              <a:ext uri="{FF2B5EF4-FFF2-40B4-BE49-F238E27FC236}">
                <a16:creationId xmlns:a16="http://schemas.microsoft.com/office/drawing/2014/main" xmlns="" id="{87E50024-C62D-324F-5713-44FD5A035332}"/>
              </a:ext>
            </a:extLst>
          </p:cNvPr>
          <p:cNvSpPr/>
          <p:nvPr/>
        </p:nvSpPr>
        <p:spPr>
          <a:xfrm>
            <a:off x="252487" y="3284485"/>
            <a:ext cx="833408" cy="414378"/>
          </a:xfrm>
          <a:prstGeom prst="rightArrow">
            <a:avLst>
              <a:gd name="adj1" fmla="val 50000"/>
              <a:gd name="adj2" fmla="val 10247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xmlns="" id="{57765CED-5064-5F97-795A-014CD0AE853A}"/>
              </a:ext>
            </a:extLst>
          </p:cNvPr>
          <p:cNvSpPr/>
          <p:nvPr/>
        </p:nvSpPr>
        <p:spPr>
          <a:xfrm>
            <a:off x="246811" y="1765216"/>
            <a:ext cx="833408" cy="414378"/>
          </a:xfrm>
          <a:prstGeom prst="rightArrow">
            <a:avLst>
              <a:gd name="adj1" fmla="val 50000"/>
              <a:gd name="adj2" fmla="val 10247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16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278A2B5-07E2-A97D-CCCA-911C3DAF0F1A}"/>
              </a:ext>
            </a:extLst>
          </p:cNvPr>
          <p:cNvSpPr/>
          <p:nvPr/>
        </p:nvSpPr>
        <p:spPr>
          <a:xfrm>
            <a:off x="758941" y="767936"/>
            <a:ext cx="10738532" cy="55655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424E1743-55F8-19F6-D50C-C42F68A63C31}"/>
              </a:ext>
            </a:extLst>
          </p:cNvPr>
          <p:cNvSpPr txBox="1"/>
          <p:nvPr/>
        </p:nvSpPr>
        <p:spPr>
          <a:xfrm>
            <a:off x="1401699" y="1242578"/>
            <a:ext cx="9453015" cy="3416320"/>
          </a:xfrm>
          <a:prstGeom prst="rect">
            <a:avLst/>
          </a:prstGeom>
          <a:noFill/>
        </p:spPr>
        <p:txBody>
          <a:bodyPr wrap="square" rtlCol="0" anchor="t">
            <a:spAutoFit/>
          </a:bodyPr>
          <a:lstStyle/>
          <a:p>
            <a:r>
              <a:rPr lang="as-IN" sz="2400" b="1" dirty="0">
                <a:latin typeface="Arial Black" panose="020B0604020202020204" pitchFamily="34" charset="0"/>
              </a:rPr>
              <a:t>রাজপুত শিল্পীরা রং ব্যবহারের ক্ষেত্রে এক অদ্ভুত সমঝোতা গড়ে তুলেছিলেন। লাল রং-- উষ্ণতা, আবেগ, উত্তেজনা; হলুদ- বিস্ময়; বাদামী- প্রেম সম্বন্ধীয় উপমা বোঝাতে ব্যবহৃত হতো।মাঝে মাঝে ছবিতে মোহিনী সৌন্দর্য যুক্ত করার জন্য সোনালী এবং রুপোলি রং খুব সুক্ষভাবে ব্যবহার করা।</a:t>
            </a:r>
            <a:r>
              <a:rPr lang="en-IN" sz="2400" b="1" dirty="0">
                <a:latin typeface="Arial Black" panose="020B0604020202020204" pitchFamily="34" charset="0"/>
                <a:cs typeface="Arial Black" panose="020B0604020202020204" pitchFamily="34" charset="0"/>
              </a:rPr>
              <a:t>   </a:t>
            </a:r>
            <a:endParaRPr lang="bn-BD" sz="2400" b="1" dirty="0">
              <a:latin typeface="Arial Black" panose="020B0604020202020204" pitchFamily="34" charset="0"/>
            </a:endParaRPr>
          </a:p>
          <a:p>
            <a:r>
              <a:rPr lang="en-IN" sz="2400" b="1" dirty="0">
                <a:latin typeface="Arial Black" panose="020B0604020202020204" pitchFamily="34" charset="0"/>
                <a:cs typeface="Arial Black" panose="020B0604020202020204" pitchFamily="34" charset="0"/>
              </a:rPr>
              <a:t>                             </a:t>
            </a:r>
            <a:endParaRPr lang="bn-BD" sz="2400" b="1" dirty="0">
              <a:latin typeface="Arial Black" panose="020B0604020202020204" pitchFamily="34" charset="0"/>
            </a:endParaRPr>
          </a:p>
          <a:p>
            <a:r>
              <a:rPr lang="bn-BD" sz="2400" b="1" dirty="0">
                <a:latin typeface="Arial Black" panose="020B0604020202020204" pitchFamily="34" charset="0"/>
              </a:rPr>
              <a:t>                            </a:t>
            </a:r>
            <a:r>
              <a:rPr lang="en-IN" sz="2400" b="1" dirty="0">
                <a:latin typeface="Arial Black" panose="020B0604020202020204" pitchFamily="34" charset="0"/>
                <a:cs typeface="Arial Black" panose="020B0604020202020204" pitchFamily="34" charset="0"/>
              </a:rPr>
              <a:t>   </a:t>
            </a:r>
            <a:r>
              <a:rPr lang="as-IN" sz="2400" b="1" dirty="0">
                <a:latin typeface="Arial Black" panose="020B0604020202020204" pitchFamily="34" charset="0"/>
              </a:rPr>
              <a:t>রাজস্থানী শিল্পের প্রধান প্রধান আঞ্চলিক ক্ষেত্রগুলি ছিল মেবার, মালব, বুঁদি, কোটা, যোধপুর (মারওয়ার) জয়পুর, বিকানির ও অম্বর।</a:t>
            </a:r>
            <a:endParaRPr lang="en-US" sz="2400" b="1" dirty="0">
              <a:latin typeface="Arial Black" panose="020B0604020202020204" pitchFamily="34" charset="0"/>
              <a:cs typeface="Arial Black" panose="020B0604020202020204" pitchFamily="34" charset="0"/>
            </a:endParaRPr>
          </a:p>
        </p:txBody>
      </p:sp>
      <p:sp>
        <p:nvSpPr>
          <p:cNvPr id="10" name="Arrow: Right 9">
            <a:extLst>
              <a:ext uri="{FF2B5EF4-FFF2-40B4-BE49-F238E27FC236}">
                <a16:creationId xmlns:a16="http://schemas.microsoft.com/office/drawing/2014/main" xmlns="" id="{AD151608-1AF1-3D38-5F70-778F49EAB7AE}"/>
              </a:ext>
            </a:extLst>
          </p:cNvPr>
          <p:cNvSpPr/>
          <p:nvPr/>
        </p:nvSpPr>
        <p:spPr>
          <a:xfrm>
            <a:off x="503878" y="1242578"/>
            <a:ext cx="833408" cy="414378"/>
          </a:xfrm>
          <a:prstGeom prst="rightArrow">
            <a:avLst>
              <a:gd name="adj1" fmla="val 50000"/>
              <a:gd name="adj2" fmla="val 10247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31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Snipped 3">
            <a:extLst>
              <a:ext uri="{FF2B5EF4-FFF2-40B4-BE49-F238E27FC236}">
                <a16:creationId xmlns:a16="http://schemas.microsoft.com/office/drawing/2014/main" xmlns="" id="{89FCD50D-4E3C-ED22-4EF8-C4E722A295B7}"/>
              </a:ext>
            </a:extLst>
          </p:cNvPr>
          <p:cNvSpPr/>
          <p:nvPr/>
        </p:nvSpPr>
        <p:spPr>
          <a:xfrm rot="10800000">
            <a:off x="402861" y="417570"/>
            <a:ext cx="11386278" cy="6022859"/>
          </a:xfrm>
          <a:prstGeom prst="snip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Octagon 5">
            <a:extLst>
              <a:ext uri="{FF2B5EF4-FFF2-40B4-BE49-F238E27FC236}">
                <a16:creationId xmlns:a16="http://schemas.microsoft.com/office/drawing/2014/main" xmlns="" id="{19FB598D-0323-6703-728A-CF622B534E16}"/>
              </a:ext>
            </a:extLst>
          </p:cNvPr>
          <p:cNvSpPr/>
          <p:nvPr/>
        </p:nvSpPr>
        <p:spPr>
          <a:xfrm>
            <a:off x="4712975" y="-22561"/>
            <a:ext cx="2844050" cy="742278"/>
          </a:xfrm>
          <a:prstGeom prst="octag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CD2B3923-F838-0A4D-4D59-1BE95480F904}"/>
              </a:ext>
            </a:extLst>
          </p:cNvPr>
          <p:cNvSpPr txBox="1"/>
          <p:nvPr/>
        </p:nvSpPr>
        <p:spPr>
          <a:xfrm flipV="1">
            <a:off x="0" y="2065064"/>
            <a:ext cx="10418439" cy="4401788"/>
          </a:xfrm>
          <a:prstGeom prst="rect">
            <a:avLst/>
          </a:prstGeom>
          <a:noFill/>
        </p:spPr>
        <p:txBody>
          <a:bodyPr wrap="square" rtlCol="0">
            <a:spAutoFit/>
          </a:bodyPr>
          <a:lstStyle/>
          <a:p>
            <a:pPr algn="l"/>
            <a:endParaRPr lang="en-US" dirty="0"/>
          </a:p>
        </p:txBody>
      </p:sp>
      <p:sp>
        <p:nvSpPr>
          <p:cNvPr id="10" name="TextBox 9">
            <a:extLst>
              <a:ext uri="{FF2B5EF4-FFF2-40B4-BE49-F238E27FC236}">
                <a16:creationId xmlns:a16="http://schemas.microsoft.com/office/drawing/2014/main" xmlns="" id="{05C7D2A0-DE8B-F456-F608-49FB026EA9A9}"/>
              </a:ext>
            </a:extLst>
          </p:cNvPr>
          <p:cNvSpPr txBox="1"/>
          <p:nvPr/>
        </p:nvSpPr>
        <p:spPr>
          <a:xfrm>
            <a:off x="796738" y="466116"/>
            <a:ext cx="10880083" cy="3046988"/>
          </a:xfrm>
          <a:prstGeom prst="rect">
            <a:avLst/>
          </a:prstGeom>
          <a:noFill/>
        </p:spPr>
        <p:txBody>
          <a:bodyPr wrap="square" rtlCol="0">
            <a:spAutoFit/>
          </a:bodyPr>
          <a:lstStyle/>
          <a:p>
            <a:endParaRPr lang="en-GB" sz="2400" kern="100" dirty="0">
              <a:effectLst/>
              <a:latin typeface="Arial Black" panose="020B0604020202020204" pitchFamily="34" charset="0"/>
              <a:ea typeface="Times New Roman" panose="02020603050405020304" pitchFamily="18" charset="0"/>
              <a:cs typeface="Arial Black" panose="020B0604020202020204" pitchFamily="34" charset="0"/>
            </a:endParaRPr>
          </a:p>
          <a:p>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মেবার</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ছিল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রাজস্থানী</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শিল্পচর্চার</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অন্যতম কেন্দ্র।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মেবারের</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রানা প্রতাপ সিংহ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মুঘলদের</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বিরুদ্ধে দীর্ঘকাল সংগ্রাম চালান এবং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ট্র্যাজিক</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হিরে</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হিসেবে শিল্পীদের বিষয়বস্তু হয়ে ওঠেন। তাঁর পৌত্র করণ সিংহ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মুঘল</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শিল্পরুচির</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দ্বারা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প্রভাবিত</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হলেও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মেবারের</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শিল্পীরা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মুঘলশৈলী</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পুরোপুরি গ্রহণ করেননি।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মেবারের</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প্রাচীনতম</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পুঁথি</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(১৪২৩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খ্রিস্টাব্দ</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যাতে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মেবার</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চিত্রকলার নিদর্শন রয়েছে তা হল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সুপাসনাচর্যম</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এবং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সুপার্শ্বনাথম্</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অপভ্রংশশৈলীতে</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লিখিত)। রানা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প্রতাপের</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পৃষ্ঠপোষকতায়</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রাগমালা</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চিত্রাবলী</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সম্পূর্ণ করা </a:t>
            </a:r>
            <a:r>
              <a:rPr lang="bn-BD" sz="2400" b="1" kern="100" dirty="0" err="1">
                <a:effectLst/>
                <a:latin typeface="Arial Black" panose="020B0604020202020204" pitchFamily="34" charset="0"/>
                <a:ea typeface="Times New Roman" panose="02020603050405020304" pitchFamily="18" charset="0"/>
                <a:cs typeface="Vrinda" panose="020B0502040204020203" pitchFamily="34" charset="0"/>
              </a:rPr>
              <a:t>হয়</a:t>
            </a:r>
            <a:r>
              <a:rPr lang="bn-BD" sz="2400" b="1" kern="100" dirty="0">
                <a:effectLst/>
                <a:latin typeface="Arial Black" panose="020B0604020202020204" pitchFamily="34" charset="0"/>
                <a:ea typeface="Times New Roman" panose="02020603050405020304" pitchFamily="18" charset="0"/>
                <a:cs typeface="Vrinda" panose="020B0502040204020203" pitchFamily="34" charset="0"/>
              </a:rPr>
              <a:t>। </a:t>
            </a:r>
            <a:endParaRPr lang="en-US" sz="2400" b="1" dirty="0">
              <a:latin typeface="Arial Black" panose="020B0604020202020204" pitchFamily="34" charset="0"/>
              <a:cs typeface="Arial Black" panose="020B0604020202020204" pitchFamily="34" charset="0"/>
            </a:endParaRPr>
          </a:p>
        </p:txBody>
      </p:sp>
      <p:sp>
        <p:nvSpPr>
          <p:cNvPr id="2" name="TextBox 1">
            <a:extLst>
              <a:ext uri="{FF2B5EF4-FFF2-40B4-BE49-F238E27FC236}">
                <a16:creationId xmlns:a16="http://schemas.microsoft.com/office/drawing/2014/main" xmlns="" id="{1E141E00-1C25-9D29-9B68-8BFF23338509}"/>
              </a:ext>
            </a:extLst>
          </p:cNvPr>
          <p:cNvSpPr txBox="1"/>
          <p:nvPr/>
        </p:nvSpPr>
        <p:spPr>
          <a:xfrm>
            <a:off x="5109267" y="-113087"/>
            <a:ext cx="2447758" cy="923330"/>
          </a:xfrm>
          <a:prstGeom prst="rect">
            <a:avLst/>
          </a:prstGeom>
          <a:noFill/>
        </p:spPr>
        <p:txBody>
          <a:bodyPr wrap="square" rtlCol="0">
            <a:spAutoFit/>
          </a:bodyPr>
          <a:lstStyle/>
          <a:p>
            <a:pPr algn="l"/>
            <a:r>
              <a:rPr lang="bn-BD" sz="5400" b="1" u="sng" kern="100" dirty="0" err="1">
                <a:effectLst/>
                <a:latin typeface="Calibri" panose="020F0502020204030204" pitchFamily="34" charset="0"/>
                <a:ea typeface="Times New Roman" panose="02020603050405020304" pitchFamily="18" charset="0"/>
                <a:cs typeface="Vrinda" panose="020B0502040204020203" pitchFamily="34" charset="0"/>
              </a:rPr>
              <a:t>মেবার</a:t>
            </a:r>
            <a:endParaRPr lang="en-US" sz="5400" b="1" u="sng" dirty="0"/>
          </a:p>
        </p:txBody>
      </p:sp>
      <p:sp>
        <p:nvSpPr>
          <p:cNvPr id="5" name="TextBox 4">
            <a:extLst>
              <a:ext uri="{FF2B5EF4-FFF2-40B4-BE49-F238E27FC236}">
                <a16:creationId xmlns:a16="http://schemas.microsoft.com/office/drawing/2014/main" xmlns="" id="{9F65396A-1D4A-2CAD-A4AF-A4BEBB0BFE3A}"/>
              </a:ext>
            </a:extLst>
          </p:cNvPr>
          <p:cNvSpPr txBox="1"/>
          <p:nvPr/>
        </p:nvSpPr>
        <p:spPr>
          <a:xfrm rot="10800000" flipV="1">
            <a:off x="796738" y="3602871"/>
            <a:ext cx="7117107" cy="2308324"/>
          </a:xfrm>
          <a:prstGeom prst="rect">
            <a:avLst/>
          </a:prstGeom>
          <a:noFill/>
        </p:spPr>
        <p:txBody>
          <a:bodyPr wrap="square" rtlCol="0">
            <a:spAutoFit/>
          </a:bodyPr>
          <a:lstStyle/>
          <a:p>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সমকালীন প্রথাসমূহ, গ্রামীণ জীবন, সঙ্গীত ও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নৃত্যকলা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বিবাহ-শোভাযাত্রা,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রাজদরবার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প্রাসাদ জীবন ও যুদ্ধের দৃশ্যাবলীও বিষয় হিসেবে উঠে আসে।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বৃক্ষরাজি</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সেখানে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শোভাবর্ধনকারী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গাছের ডালে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ডালে</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পুষ্পশোভিত</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পাহাড়</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ও টিলাগুলি পারসিক রীতিতে অঙ্কিত এবং জলের ঢেউগুলি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অপভ্রংশশৈলীর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ঝুড়ির</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r>
              <a:rPr lang="bn-BD" sz="2400" b="1" kern="100" dirty="0" err="1">
                <a:effectLst/>
                <a:latin typeface="Calibri" panose="020F0502020204030204" pitchFamily="34" charset="0"/>
                <a:ea typeface="Times New Roman" panose="02020603050405020304" pitchFamily="18" charset="0"/>
                <a:cs typeface="Vrinda" panose="020B0502040204020203" pitchFamily="34" charset="0"/>
              </a:rPr>
              <a:t>আকৃতিবিশিষ্ট</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 </a:t>
            </a:r>
            <a:endParaRPr lang="en-GB" sz="2400" b="1" kern="100" dirty="0">
              <a:effectLst/>
              <a:latin typeface="Calibri" panose="020F0502020204030204" pitchFamily="34" charset="0"/>
              <a:ea typeface="Times New Roman" panose="02020603050405020304" pitchFamily="18" charset="0"/>
              <a:cs typeface="Vrinda" panose="020B0502040204020203" pitchFamily="34" charset="0"/>
            </a:endParaRPr>
          </a:p>
        </p:txBody>
      </p:sp>
      <p:pic>
        <p:nvPicPr>
          <p:cNvPr id="9" name="Picture 5">
            <a:extLst>
              <a:ext uri="{FF2B5EF4-FFF2-40B4-BE49-F238E27FC236}">
                <a16:creationId xmlns:a16="http://schemas.microsoft.com/office/drawing/2014/main" xmlns="" id="{53652A25-AE5D-0C68-7383-A9CB79517297}"/>
              </a:ext>
            </a:extLst>
          </p:cNvPr>
          <p:cNvPicPr>
            <a:picLocks noChangeAspect="1"/>
          </p:cNvPicPr>
          <p:nvPr/>
        </p:nvPicPr>
        <p:blipFill>
          <a:blip r:embed="rId2"/>
          <a:stretch>
            <a:fillRect/>
          </a:stretch>
        </p:blipFill>
        <p:spPr>
          <a:xfrm>
            <a:off x="8053909" y="3295812"/>
            <a:ext cx="2721743" cy="2807927"/>
          </a:xfrm>
          <a:prstGeom prst="rect">
            <a:avLst/>
          </a:prstGeom>
          <a:ln w="127000" cap="sq">
            <a:solidFill>
              <a:srgbClr val="000000"/>
            </a:solidFill>
            <a:miter lim="800000"/>
          </a:ln>
          <a:effectLst/>
        </p:spPr>
      </p:pic>
      <p:sp>
        <p:nvSpPr>
          <p:cNvPr id="14" name="Rectangle: Rounded Corners 13">
            <a:extLst>
              <a:ext uri="{FF2B5EF4-FFF2-40B4-BE49-F238E27FC236}">
                <a16:creationId xmlns:a16="http://schemas.microsoft.com/office/drawing/2014/main" xmlns="" id="{8124A77E-B99B-58A3-1163-A6FCA00DD3B9}"/>
              </a:ext>
            </a:extLst>
          </p:cNvPr>
          <p:cNvSpPr/>
          <p:nvPr/>
        </p:nvSpPr>
        <p:spPr>
          <a:xfrm>
            <a:off x="7916863" y="6232225"/>
            <a:ext cx="2858789" cy="508773"/>
          </a:xfrm>
          <a:prstGeom prst="roundRect">
            <a:avLst>
              <a:gd name="adj" fmla="val 500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797D8C42-006E-5B62-EF79-B2754625A6BE}"/>
              </a:ext>
            </a:extLst>
          </p:cNvPr>
          <p:cNvSpPr txBox="1"/>
          <p:nvPr/>
        </p:nvSpPr>
        <p:spPr>
          <a:xfrm>
            <a:off x="7412803" y="6217778"/>
            <a:ext cx="4003953" cy="523220"/>
          </a:xfrm>
          <a:prstGeom prst="rect">
            <a:avLst/>
          </a:prstGeom>
          <a:noFill/>
        </p:spPr>
        <p:txBody>
          <a:bodyPr wrap="square" rtlCol="0">
            <a:spAutoFit/>
          </a:bodyPr>
          <a:lstStyle/>
          <a:p>
            <a:pPr algn="ctr"/>
            <a:r>
              <a:rPr lang="bn-BD" sz="2800" b="1" dirty="0"/>
              <a:t>চিত্র</a:t>
            </a:r>
            <a:r>
              <a:rPr lang="bn-BD" dirty="0"/>
              <a:t> </a:t>
            </a:r>
            <a:r>
              <a:rPr lang="bn-BD" sz="2800" b="1" dirty="0"/>
              <a:t>-</a:t>
            </a:r>
            <a:r>
              <a:rPr lang="bn-BD" dirty="0"/>
              <a:t> </a:t>
            </a:r>
            <a:r>
              <a:rPr lang="bn-BD" sz="2400" b="1" kern="100" dirty="0">
                <a:effectLst/>
                <a:latin typeface="Calibri" panose="020F0502020204030204" pitchFamily="34" charset="0"/>
                <a:ea typeface="Times New Roman" panose="02020603050405020304" pitchFamily="18" charset="0"/>
                <a:cs typeface="Vrinda" panose="020B0502040204020203" pitchFamily="34" charset="0"/>
              </a:rPr>
              <a:t>প্রাসাদ জীবন </a:t>
            </a:r>
            <a:endParaRPr lang="en-US" sz="2400" dirty="0"/>
          </a:p>
        </p:txBody>
      </p:sp>
    </p:spTree>
    <p:extLst>
      <p:ext uri="{BB962C8B-B14F-4D97-AF65-F5344CB8AC3E}">
        <p14:creationId xmlns:p14="http://schemas.microsoft.com/office/powerpoint/2010/main" val="61293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2</TotalTime>
  <Words>2000</Words>
  <Application>Microsoft Office PowerPoint</Application>
  <PresentationFormat>Custom</PresentationFormat>
  <Paragraphs>78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Savon</vt:lpstr>
      <vt:lpstr>TARAKESWAR DEGREE COLLEGE </vt:lpstr>
      <vt:lpstr>DEPARTMENT   OF HISTORY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TARAKESWAR DEGREE COLLEGE </dc:title>
  <dc:creator>919733177444</dc:creator>
  <cp:lastModifiedBy>User</cp:lastModifiedBy>
  <cp:revision>44</cp:revision>
  <dcterms:created xsi:type="dcterms:W3CDTF">2023-07-06T02:57:43Z</dcterms:created>
  <dcterms:modified xsi:type="dcterms:W3CDTF">2023-11-07T13:37:29Z</dcterms:modified>
</cp:coreProperties>
</file>